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</p:sldIdLst>
  <p:sldSz cx="10287000" cy="18288000"/>
  <p:notesSz cx="6858000" cy="9144000"/>
  <p:embeddedFontLst>
    <p:embeddedFont>
      <p:font typeface="Vollkorn" charset="1" panose="00000500000000000000"/>
      <p:regular r:id="rId6"/>
    </p:embeddedFont>
    <p:embeddedFont>
      <p:font typeface="Vollkorn Bold" charset="1" panose="00000800000000000000"/>
      <p:regular r:id="rId7"/>
    </p:embeddedFont>
    <p:embeddedFont>
      <p:font typeface="Vollkorn Italics" charset="1" panose="00000500000000000000"/>
      <p:regular r:id="rId8"/>
    </p:embeddedFont>
    <p:embeddedFont>
      <p:font typeface="Vollkorn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Overpass Light" charset="1" panose="00000400000000000000"/>
      <p:regular r:id="rId14"/>
    </p:embeddedFont>
    <p:embeddedFont>
      <p:font typeface="Overpass Light Bold" charset="1" panose="00000500000000000000"/>
      <p:regular r:id="rId15"/>
    </p:embeddedFont>
    <p:embeddedFont>
      <p:font typeface="Overpass Light Italics" charset="1" panose="00000400000000000000"/>
      <p:regular r:id="rId16"/>
    </p:embeddedFont>
    <p:embeddedFont>
      <p:font typeface="Overpass Light Bold Italics" charset="1" panose="000005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19" Target="slides/slide2.xml" Type="http://schemas.openxmlformats.org/officeDocument/2006/relationships/slide"/><Relationship Id="rId2" Target="presProps.xml" Type="http://schemas.openxmlformats.org/officeDocument/2006/relationships/presProps"/><Relationship Id="rId20" Target="slides/slide3.xml" Type="http://schemas.openxmlformats.org/officeDocument/2006/relationships/slide"/><Relationship Id="rId21" Target="slides/slide4.xml" Type="http://schemas.openxmlformats.org/officeDocument/2006/relationships/slide"/><Relationship Id="rId22" Target="slides/slide5.xml" Type="http://schemas.openxmlformats.org/officeDocument/2006/relationships/slide"/><Relationship Id="rId23" Target="slides/slide6.xml" Type="http://schemas.openxmlformats.org/officeDocument/2006/relationships/slide"/><Relationship Id="rId24" Target="slides/slide7.xml" Type="http://schemas.openxmlformats.org/officeDocument/2006/relationships/slide"/><Relationship Id="rId25" Target="slides/slide8.xml" Type="http://schemas.openxmlformats.org/officeDocument/2006/relationships/slide"/><Relationship Id="rId26" Target="slides/slide9.xml" Type="http://schemas.openxmlformats.org/officeDocument/2006/relationships/slide"/><Relationship Id="rId27" Target="slides/slide10.xml" Type="http://schemas.openxmlformats.org/officeDocument/2006/relationships/slide"/><Relationship Id="rId28" Target="slides/slide11.xml" Type="http://schemas.openxmlformats.org/officeDocument/2006/relationships/slide"/><Relationship Id="rId29" Target="slides/slide12.xml" Type="http://schemas.openxmlformats.org/officeDocument/2006/relationships/slide"/><Relationship Id="rId3" Target="viewProps.xml" Type="http://schemas.openxmlformats.org/officeDocument/2006/relationships/viewProps"/><Relationship Id="rId30" Target="slides/slide13.xml" Type="http://schemas.openxmlformats.org/officeDocument/2006/relationships/slide"/><Relationship Id="rId31" Target="slides/slide14.xml" Type="http://schemas.openxmlformats.org/officeDocument/2006/relationships/slide"/><Relationship Id="rId32" Target="slides/slide15.xml" Type="http://schemas.openxmlformats.org/officeDocument/2006/relationships/slide"/><Relationship Id="rId33" Target="slides/slide16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png" Type="http://schemas.openxmlformats.org/officeDocument/2006/relationships/image"/><Relationship Id="rId11" Target="../media/image31.svg" Type="http://schemas.openxmlformats.org/officeDocument/2006/relationships/image"/><Relationship Id="rId12" Target="mailto:info@oipip.lublin.pl" TargetMode="External" Type="http://schemas.openxmlformats.org/officeDocument/2006/relationships/hyperlink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28.png" Type="http://schemas.openxmlformats.org/officeDocument/2006/relationships/image"/><Relationship Id="rId9" Target="../media/image29.sv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33.svg" Type="http://schemas.openxmlformats.org/officeDocument/2006/relationships/image"/><Relationship Id="rId4" Target="../media/image34.png" Type="http://schemas.openxmlformats.org/officeDocument/2006/relationships/image"/><Relationship Id="rId5" Target="../media/image35.jpeg" Type="http://schemas.openxmlformats.org/officeDocument/2006/relationships/image"/><Relationship Id="rId6" Target="../media/image10.png" Type="http://schemas.openxmlformats.org/officeDocument/2006/relationships/image"/><Relationship Id="rId7" Target="../media/image11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svg" Type="http://schemas.openxmlformats.org/officeDocument/2006/relationships/image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Relationship Id="rId6" Target="../media/image18.png" Type="http://schemas.openxmlformats.org/officeDocument/2006/relationships/image"/><Relationship Id="rId7" Target="../media/image19.svg" Type="http://schemas.openxmlformats.org/officeDocument/2006/relationships/image"/><Relationship Id="rId8" Target="../media/image20.png" Type="http://schemas.openxmlformats.org/officeDocument/2006/relationships/image"/><Relationship Id="rId9" Target="../media/image21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sv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Relationship Id="rId6" Target="../media/image18.png" Type="http://schemas.openxmlformats.org/officeDocument/2006/relationships/image"/><Relationship Id="rId7" Target="../media/image19.sv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559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82599" y="-1312192"/>
            <a:ext cx="8785833" cy="6457587"/>
          </a:xfrm>
          <a:custGeom>
            <a:avLst/>
            <a:gdLst/>
            <a:ahLst/>
            <a:cxnLst/>
            <a:rect r="r" b="b" t="t" l="l"/>
            <a:pathLst>
              <a:path h="6457587" w="8785833">
                <a:moveTo>
                  <a:pt x="0" y="0"/>
                </a:moveTo>
                <a:lnTo>
                  <a:pt x="8785833" y="0"/>
                </a:lnTo>
                <a:lnTo>
                  <a:pt x="8785833" y="6457587"/>
                </a:lnTo>
                <a:lnTo>
                  <a:pt x="0" y="64575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111514">
            <a:off x="5549678" y="5151096"/>
            <a:ext cx="2259262" cy="2259262"/>
          </a:xfrm>
          <a:custGeom>
            <a:avLst/>
            <a:gdLst/>
            <a:ahLst/>
            <a:cxnLst/>
            <a:rect r="r" b="b" t="t" l="l"/>
            <a:pathLst>
              <a:path h="2259262" w="2259262">
                <a:moveTo>
                  <a:pt x="0" y="0"/>
                </a:moveTo>
                <a:lnTo>
                  <a:pt x="2259262" y="0"/>
                </a:lnTo>
                <a:lnTo>
                  <a:pt x="2259262" y="2259262"/>
                </a:lnTo>
                <a:lnTo>
                  <a:pt x="0" y="22592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-6871618">
            <a:off x="1208529" y="3757092"/>
            <a:ext cx="2862481" cy="2776606"/>
          </a:xfrm>
          <a:custGeom>
            <a:avLst/>
            <a:gdLst/>
            <a:ahLst/>
            <a:cxnLst/>
            <a:rect r="r" b="b" t="t" l="l"/>
            <a:pathLst>
              <a:path h="2776606" w="2862481">
                <a:moveTo>
                  <a:pt x="2862480" y="0"/>
                </a:moveTo>
                <a:lnTo>
                  <a:pt x="0" y="0"/>
                </a:lnTo>
                <a:lnTo>
                  <a:pt x="0" y="2776606"/>
                </a:lnTo>
                <a:lnTo>
                  <a:pt x="2862480" y="2776606"/>
                </a:lnTo>
                <a:lnTo>
                  <a:pt x="286248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rot="0">
            <a:off x="0" y="15583474"/>
            <a:ext cx="10504860" cy="2704526"/>
          </a:xfrm>
          <a:prstGeom prst="rect">
            <a:avLst/>
          </a:prstGeom>
          <a:solidFill>
            <a:srgbClr val="FFFCFC"/>
          </a:solidFill>
        </p:spPr>
      </p:sp>
      <p:sp>
        <p:nvSpPr>
          <p:cNvPr name="Freeform 6" id="6"/>
          <p:cNvSpPr/>
          <p:nvPr/>
        </p:nvSpPr>
        <p:spPr>
          <a:xfrm flipH="false" flipV="false" rot="0">
            <a:off x="-38381" y="15798354"/>
            <a:ext cx="10287000" cy="2274767"/>
          </a:xfrm>
          <a:custGeom>
            <a:avLst/>
            <a:gdLst/>
            <a:ahLst/>
            <a:cxnLst/>
            <a:rect r="r" b="b" t="t" l="l"/>
            <a:pathLst>
              <a:path h="2274767" w="10287000">
                <a:moveTo>
                  <a:pt x="0" y="0"/>
                </a:moveTo>
                <a:lnTo>
                  <a:pt x="10287000" y="0"/>
                </a:lnTo>
                <a:lnTo>
                  <a:pt x="10287000" y="2274767"/>
                </a:lnTo>
                <a:lnTo>
                  <a:pt x="0" y="227476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11263221"/>
            <a:ext cx="8229600" cy="30619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800"/>
              </a:lnSpc>
            </a:pPr>
            <a:r>
              <a:rPr lang="en-US" sz="11800" spc="-118">
                <a:solidFill>
                  <a:srgbClr val="FFFCFC"/>
                </a:solidFill>
                <a:latin typeface="Vollkorn"/>
              </a:rPr>
              <a:t>Komisje problemowe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1175927" y="3088145"/>
            <a:ext cx="7935147" cy="5435575"/>
          </a:xfrm>
          <a:custGeom>
            <a:avLst/>
            <a:gdLst/>
            <a:ahLst/>
            <a:cxnLst/>
            <a:rect r="r" b="b" t="t" l="l"/>
            <a:pathLst>
              <a:path h="5435575" w="7935147">
                <a:moveTo>
                  <a:pt x="7935146" y="0"/>
                </a:moveTo>
                <a:lnTo>
                  <a:pt x="0" y="0"/>
                </a:lnTo>
                <a:lnTo>
                  <a:pt x="0" y="5435576"/>
                </a:lnTo>
                <a:lnTo>
                  <a:pt x="7935146" y="5435576"/>
                </a:lnTo>
                <a:lnTo>
                  <a:pt x="79351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0" y="0"/>
            <a:ext cx="10287000" cy="5805933"/>
          </a:xfrm>
          <a:prstGeom prst="rect">
            <a:avLst/>
          </a:prstGeom>
          <a:solidFill>
            <a:srgbClr val="165596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1028700" y="1397630"/>
            <a:ext cx="8563222" cy="1887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559"/>
              </a:lnSpc>
              <a:spcBef>
                <a:spcPct val="0"/>
              </a:spcBef>
            </a:pPr>
            <a:r>
              <a:rPr lang="en-US" sz="6000">
                <a:solidFill>
                  <a:srgbClr val="CCEDCA"/>
                </a:solidFill>
                <a:latin typeface="Vollkorn"/>
              </a:rPr>
              <a:t>Komisja ds. Podstawowej Opieki Zdrowotnej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3571076"/>
            <a:ext cx="9258300" cy="708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112"/>
              </a:lnSpc>
              <a:spcBef>
                <a:spcPct val="0"/>
              </a:spcBef>
            </a:pPr>
            <a:r>
              <a:rPr lang="en-US" sz="3600">
                <a:solidFill>
                  <a:srgbClr val="FFFCFC"/>
                </a:solidFill>
                <a:latin typeface="Overpass Light"/>
              </a:rPr>
              <a:t>Przewodnicząca: Renata Domżał-Drzewicka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028700" y="7458981"/>
            <a:ext cx="8229600" cy="8801009"/>
            <a:chOff x="0" y="0"/>
            <a:chExt cx="10972800" cy="11734678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58740"/>
              <a:ext cx="10972800" cy="10981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6759"/>
                </a:lnSpc>
                <a:spcBef>
                  <a:spcPct val="0"/>
                </a:spcBef>
              </a:pPr>
              <a:r>
                <a:rPr lang="en-US" sz="5199" spc="-51">
                  <a:solidFill>
                    <a:srgbClr val="165596"/>
                  </a:solidFill>
                  <a:latin typeface="Vollkorn Bold"/>
                </a:rPr>
                <a:t>Cele komisji: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227062"/>
              <a:ext cx="10972800" cy="105189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3999">
                  <a:solidFill>
                    <a:srgbClr val="165596"/>
                  </a:solidFill>
                  <a:latin typeface="Overpass Light"/>
                </a:rPr>
                <a:t>podejmowanie inicjatyw służących rozwiązywaniu trudności </a:t>
              </a:r>
              <a:r>
                <a:rPr lang="en-US" sz="3999">
                  <a:solidFill>
                    <a:srgbClr val="165596"/>
                  </a:solidFill>
                  <a:latin typeface="Overpass Light"/>
                </a:rPr>
                <a:t>występujących w pracy pielęgniarek i położnych Podstawowej Opieki Zdrowotnej zarówno w zakładach publicznych jak również niepublicznych.</a:t>
              </a:r>
            </a:p>
            <a:p>
              <a:pPr>
                <a:lnSpc>
                  <a:spcPts val="5679"/>
                </a:lnSpc>
              </a:pPr>
            </a:p>
            <a:p>
              <a:pPr algn="l" marL="0" indent="0" lvl="0">
                <a:lnSpc>
                  <a:spcPts val="5679"/>
                </a:lnSpc>
                <a:spcBef>
                  <a:spcPct val="0"/>
                </a:spcBef>
              </a:pPr>
              <a:r>
                <a:rPr lang="en-US" sz="3999">
                  <a:solidFill>
                    <a:srgbClr val="165596"/>
                  </a:solidFill>
                  <a:latin typeface="Overpass Light"/>
                </a:rPr>
                <a:t>U</a:t>
              </a:r>
              <a:r>
                <a:rPr lang="en-US" sz="3999">
                  <a:solidFill>
                    <a:srgbClr val="165596"/>
                  </a:solidFill>
                  <a:latin typeface="Overpass Light"/>
                </a:rPr>
                <a:t>czestniczenie w opiniowaniu aktów prawnych dotyczących obszaru Podstawowej Opieki Zdrowotnej</a:t>
              </a:r>
            </a:p>
          </p:txBody>
        </p:sp>
      </p:grpSp>
      <p:sp>
        <p:nvSpPr>
          <p:cNvPr name="AutoShape 9" id="9"/>
          <p:cNvSpPr/>
          <p:nvPr/>
        </p:nvSpPr>
        <p:spPr>
          <a:xfrm rot="0">
            <a:off x="0" y="17068321"/>
            <a:ext cx="10287000" cy="1219679"/>
          </a:xfrm>
          <a:prstGeom prst="rect">
            <a:avLst/>
          </a:prstGeom>
          <a:solidFill>
            <a:srgbClr val="165596">
              <a:alpha val="2745"/>
            </a:srgbClr>
          </a:solidFill>
        </p:spPr>
      </p:sp>
      <p:sp>
        <p:nvSpPr>
          <p:cNvPr name="Freeform 10" id="10"/>
          <p:cNvSpPr/>
          <p:nvPr/>
        </p:nvSpPr>
        <p:spPr>
          <a:xfrm flipH="false" flipV="false" rot="5400000">
            <a:off x="9274716" y="17480397"/>
            <a:ext cx="634410" cy="395528"/>
          </a:xfrm>
          <a:custGeom>
            <a:avLst/>
            <a:gdLst/>
            <a:ahLst/>
            <a:cxnLst/>
            <a:rect r="r" b="b" t="t" l="l"/>
            <a:pathLst>
              <a:path h="395528" w="634410">
                <a:moveTo>
                  <a:pt x="0" y="0"/>
                </a:moveTo>
                <a:lnTo>
                  <a:pt x="634411" y="0"/>
                </a:lnTo>
                <a:lnTo>
                  <a:pt x="634411" y="395527"/>
                </a:lnTo>
                <a:lnTo>
                  <a:pt x="0" y="3955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8062" t="-103799" r="-49267" b="-11271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6021607"/>
            <a:ext cx="8229600" cy="12266393"/>
          </a:xfrm>
          <a:prstGeom prst="rect">
            <a:avLst/>
          </a:prstGeom>
          <a:solidFill>
            <a:srgbClr val="BBE2E8">
              <a:alpha val="60784"/>
            </a:srgbClr>
          </a:solidFill>
        </p:spPr>
      </p:sp>
      <p:sp>
        <p:nvSpPr>
          <p:cNvPr name="TextBox 3" id="3"/>
          <p:cNvSpPr txBox="true"/>
          <p:nvPr/>
        </p:nvSpPr>
        <p:spPr>
          <a:xfrm rot="0">
            <a:off x="1087790" y="1876529"/>
            <a:ext cx="8229600" cy="2840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559"/>
              </a:lnSpc>
              <a:spcBef>
                <a:spcPct val="0"/>
              </a:spcBef>
            </a:pPr>
            <a:r>
              <a:rPr lang="en-US" sz="6000">
                <a:solidFill>
                  <a:srgbClr val="165596"/>
                </a:solidFill>
                <a:latin typeface="Vollkorn"/>
              </a:rPr>
              <a:t>Komisja ds. Pielęgniarstwa Psychiatrycznego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744253" y="11044937"/>
            <a:ext cx="6916674" cy="19800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112"/>
              </a:lnSpc>
              <a:spcBef>
                <a:spcPct val="0"/>
              </a:spcBef>
            </a:pPr>
            <a:r>
              <a:rPr lang="en-US" sz="3600">
                <a:solidFill>
                  <a:srgbClr val="165596"/>
                </a:solidFill>
                <a:latin typeface="Overpass Light"/>
              </a:rPr>
              <a:t>Integracja </a:t>
            </a:r>
            <a:r>
              <a:rPr lang="en-US" sz="3600">
                <a:solidFill>
                  <a:srgbClr val="165596"/>
                </a:solidFill>
                <a:latin typeface="Overpass Light"/>
              </a:rPr>
              <a:t>środowiska pielęgniarek i pielęgniarzy psychiatrycznych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744253" y="6311386"/>
            <a:ext cx="6916674" cy="4214579"/>
            <a:chOff x="0" y="0"/>
            <a:chExt cx="9222232" cy="5619439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46035"/>
              <a:ext cx="9222232" cy="1177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7280"/>
                </a:lnSpc>
                <a:spcBef>
                  <a:spcPct val="0"/>
                </a:spcBef>
              </a:pPr>
              <a:r>
                <a:rPr lang="en-US" sz="5600" spc="-56">
                  <a:solidFill>
                    <a:srgbClr val="165596"/>
                  </a:solidFill>
                  <a:latin typeface="Vollkorn"/>
                </a:rPr>
                <a:t>Cele komisji: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344956"/>
              <a:ext cx="9222232" cy="42915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5112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165596"/>
                  </a:solidFill>
                  <a:latin typeface="Overpass Light"/>
                </a:rPr>
                <a:t>podejmowanie działań na rzecz rozwoju pielęgniarstwa </a:t>
              </a:r>
              <a:r>
                <a:rPr lang="en-US" sz="3600">
                  <a:solidFill>
                    <a:srgbClr val="165596"/>
                  </a:solidFill>
                  <a:latin typeface="Overpass Light"/>
                </a:rPr>
                <a:t>psychiatrycznego oraz bezpieczeństwa pracy pielęgniarek psychiatrycznych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1543905">
            <a:off x="982360" y="-4269921"/>
            <a:ext cx="8204100" cy="6399198"/>
          </a:xfrm>
          <a:custGeom>
            <a:avLst/>
            <a:gdLst/>
            <a:ahLst/>
            <a:cxnLst/>
            <a:rect r="r" b="b" t="t" l="l"/>
            <a:pathLst>
              <a:path h="6399198" w="8204100">
                <a:moveTo>
                  <a:pt x="0" y="0"/>
                </a:moveTo>
                <a:lnTo>
                  <a:pt x="8204100" y="0"/>
                </a:lnTo>
                <a:lnTo>
                  <a:pt x="8204100" y="6399198"/>
                </a:lnTo>
                <a:lnTo>
                  <a:pt x="0" y="63991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9" id="9"/>
          <p:cNvSpPr/>
          <p:nvPr/>
        </p:nvSpPr>
        <p:spPr>
          <a:xfrm rot="-5400000">
            <a:off x="5174919" y="7406529"/>
            <a:ext cx="55343" cy="6916674"/>
          </a:xfrm>
          <a:prstGeom prst="rect">
            <a:avLst/>
          </a:prstGeom>
          <a:solidFill>
            <a:srgbClr val="FFFCFC"/>
          </a:solidFill>
        </p:spPr>
      </p:sp>
      <p:sp>
        <p:nvSpPr>
          <p:cNvPr name="TextBox 10" id="10"/>
          <p:cNvSpPr txBox="true"/>
          <p:nvPr/>
        </p:nvSpPr>
        <p:spPr>
          <a:xfrm rot="0">
            <a:off x="1028700" y="4611705"/>
            <a:ext cx="8229600" cy="13567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12"/>
              </a:lnSpc>
            </a:pPr>
            <a:r>
              <a:rPr lang="en-US" sz="3600">
                <a:solidFill>
                  <a:srgbClr val="165596"/>
                </a:solidFill>
                <a:latin typeface="Overpass Light"/>
              </a:rPr>
              <a:t>Przewodnicząca: </a:t>
            </a:r>
          </a:p>
          <a:p>
            <a:pPr algn="ctr" marL="0" indent="0" lvl="0">
              <a:lnSpc>
                <a:spcPts val="5112"/>
              </a:lnSpc>
              <a:spcBef>
                <a:spcPct val="0"/>
              </a:spcBef>
            </a:pPr>
            <a:r>
              <a:rPr lang="en-US" sz="3600">
                <a:solidFill>
                  <a:srgbClr val="165596"/>
                </a:solidFill>
                <a:latin typeface="Overpass Light"/>
              </a:rPr>
              <a:t>Małgorzata Wybraniec-Młynarczyk</a:t>
            </a:r>
          </a:p>
        </p:txBody>
      </p:sp>
      <p:sp>
        <p:nvSpPr>
          <p:cNvPr name="AutoShape 11" id="11"/>
          <p:cNvSpPr/>
          <p:nvPr/>
        </p:nvSpPr>
        <p:spPr>
          <a:xfrm rot="-5400000">
            <a:off x="5174919" y="9908614"/>
            <a:ext cx="55343" cy="6916674"/>
          </a:xfrm>
          <a:prstGeom prst="rect">
            <a:avLst/>
          </a:prstGeom>
          <a:solidFill>
            <a:srgbClr val="FFFCFC"/>
          </a:solidFill>
        </p:spPr>
      </p:sp>
      <p:sp>
        <p:nvSpPr>
          <p:cNvPr name="TextBox 12" id="12"/>
          <p:cNvSpPr txBox="true"/>
          <p:nvPr/>
        </p:nvSpPr>
        <p:spPr>
          <a:xfrm rot="0">
            <a:off x="1744253" y="13547022"/>
            <a:ext cx="6916674" cy="45382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112"/>
              </a:lnSpc>
              <a:spcBef>
                <a:spcPct val="0"/>
              </a:spcBef>
            </a:pPr>
            <a:r>
              <a:rPr lang="en-US" sz="3600">
                <a:solidFill>
                  <a:srgbClr val="165596"/>
                </a:solidFill>
                <a:latin typeface="Overpass Light"/>
              </a:rPr>
              <a:t>Reprezentowanie interesów </a:t>
            </a:r>
            <a:r>
              <a:rPr lang="en-US" sz="3600">
                <a:solidFill>
                  <a:srgbClr val="165596"/>
                </a:solidFill>
                <a:latin typeface="Overpass Light"/>
              </a:rPr>
              <a:t>grupy zawodowej pielęgniarek i pielęgniarzy psychiatrycznych, opiniowanie aktów prawnych dotyczących obszaru pielęgniarstwa  psychiatrycznego, zdrowia psychicznego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9660137">
            <a:off x="3124620" y="4695603"/>
            <a:ext cx="6312641" cy="4639791"/>
          </a:xfrm>
          <a:custGeom>
            <a:avLst/>
            <a:gdLst/>
            <a:ahLst/>
            <a:cxnLst/>
            <a:rect r="r" b="b" t="t" l="l"/>
            <a:pathLst>
              <a:path h="4639791" w="6312641">
                <a:moveTo>
                  <a:pt x="0" y="0"/>
                </a:moveTo>
                <a:lnTo>
                  <a:pt x="6312640" y="0"/>
                </a:lnTo>
                <a:lnTo>
                  <a:pt x="6312640" y="4639790"/>
                </a:lnTo>
                <a:lnTo>
                  <a:pt x="0" y="46397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262487" y="7099631"/>
            <a:ext cx="10287000" cy="9968691"/>
          </a:xfrm>
          <a:prstGeom prst="rect">
            <a:avLst/>
          </a:prstGeom>
          <a:solidFill>
            <a:srgbClr val="CCEDCA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1028700" y="7813537"/>
            <a:ext cx="8229600" cy="2176237"/>
            <a:chOff x="0" y="0"/>
            <a:chExt cx="10972800" cy="290164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50806"/>
              <a:ext cx="10972800" cy="10159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6239"/>
                </a:lnSpc>
                <a:spcBef>
                  <a:spcPct val="0"/>
                </a:spcBef>
              </a:pPr>
              <a:r>
                <a:rPr lang="en-US" sz="4799" spc="-47">
                  <a:solidFill>
                    <a:srgbClr val="165596"/>
                  </a:solidFill>
                  <a:latin typeface="Vollkorn Bold"/>
                </a:rPr>
                <a:t>Cele komisji: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179716"/>
              <a:ext cx="10972800" cy="17333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5112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165596"/>
                  </a:solidFill>
                  <a:latin typeface="Overpass Light"/>
                </a:rPr>
                <a:t>Podejmowanie działań na rzecz rozwoju pielęgniarstwa</a:t>
              </a:r>
              <a:r>
                <a:rPr lang="en-US" sz="3600">
                  <a:solidFill>
                    <a:srgbClr val="165596"/>
                  </a:solidFill>
                  <a:latin typeface="Overpass Light"/>
                </a:rPr>
                <a:t> operacyjnego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1294431"/>
            <a:ext cx="9258300" cy="156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000"/>
              </a:lnSpc>
              <a:spcBef>
                <a:spcPct val="0"/>
              </a:spcBef>
            </a:pPr>
            <a:r>
              <a:rPr lang="en-US" sz="6000">
                <a:solidFill>
                  <a:srgbClr val="165596"/>
                </a:solidFill>
                <a:latin typeface="Vollkorn"/>
              </a:rPr>
              <a:t>Komisja ds. Pielęgniarstwa Operacyjnego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2809623"/>
            <a:ext cx="9258300" cy="708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112"/>
              </a:lnSpc>
              <a:spcBef>
                <a:spcPct val="0"/>
              </a:spcBef>
            </a:pPr>
            <a:r>
              <a:rPr lang="en-US" sz="3600">
                <a:solidFill>
                  <a:srgbClr val="165596"/>
                </a:solidFill>
                <a:latin typeface="Overpass Light"/>
              </a:rPr>
              <a:t>Przewodnicząca: Tatiana Korona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10899755"/>
            <a:ext cx="8229600" cy="3259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112"/>
              </a:lnSpc>
              <a:spcBef>
                <a:spcPct val="0"/>
              </a:spcBef>
            </a:pPr>
            <a:r>
              <a:rPr lang="en-US" sz="3600">
                <a:solidFill>
                  <a:srgbClr val="165596"/>
                </a:solidFill>
                <a:latin typeface="Overpass Light"/>
              </a:rPr>
              <a:t>Integracja środowiska pielęgniarek i pielęgniarzy operacyjnych, </a:t>
            </a:r>
            <a:r>
              <a:rPr lang="en-US" sz="3600">
                <a:solidFill>
                  <a:srgbClr val="165596"/>
                </a:solidFill>
                <a:latin typeface="Overpass Light"/>
              </a:rPr>
              <a:t>reprezentowanie interesów grupy zawodowej pielęgniarek i pielęgniarzy operacyjnych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14392944"/>
            <a:ext cx="8229600" cy="22937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92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4392"/>
              </a:lnSpc>
              <a:spcBef>
                <a:spcPct val="0"/>
              </a:spcBef>
            </a:pPr>
            <a:r>
              <a:rPr lang="en-US" sz="3600" u="none">
                <a:solidFill>
                  <a:srgbClr val="165596"/>
                </a:solidFill>
                <a:latin typeface="Overpass Light"/>
              </a:rPr>
              <a:t>Uczestniczenie w opiniowaniu aktów prawnych dotyczących pielęgniarstwa operacyjnego</a:t>
            </a:r>
          </a:p>
        </p:txBody>
      </p:sp>
      <p:sp>
        <p:nvSpPr>
          <p:cNvPr name="AutoShape 11" id="11"/>
          <p:cNvSpPr/>
          <p:nvPr/>
        </p:nvSpPr>
        <p:spPr>
          <a:xfrm rot="-5400000">
            <a:off x="5116086" y="6293394"/>
            <a:ext cx="54828" cy="8229600"/>
          </a:xfrm>
          <a:prstGeom prst="rect">
            <a:avLst/>
          </a:prstGeom>
          <a:solidFill>
            <a:srgbClr val="FFFCFC"/>
          </a:solidFill>
        </p:spPr>
      </p:sp>
      <p:sp>
        <p:nvSpPr>
          <p:cNvPr name="AutoShape 12" id="12"/>
          <p:cNvSpPr/>
          <p:nvPr/>
        </p:nvSpPr>
        <p:spPr>
          <a:xfrm rot="-5400000">
            <a:off x="5116086" y="10663106"/>
            <a:ext cx="54828" cy="8229600"/>
          </a:xfrm>
          <a:prstGeom prst="rect">
            <a:avLst/>
          </a:prstGeom>
          <a:solidFill>
            <a:srgbClr val="FFFCFC"/>
          </a:solidFill>
        </p:spPr>
      </p:sp>
      <p:sp>
        <p:nvSpPr>
          <p:cNvPr name="AutoShape 13" id="13"/>
          <p:cNvSpPr/>
          <p:nvPr/>
        </p:nvSpPr>
        <p:spPr>
          <a:xfrm rot="0">
            <a:off x="0" y="17068321"/>
            <a:ext cx="10287000" cy="1219679"/>
          </a:xfrm>
          <a:prstGeom prst="rect">
            <a:avLst/>
          </a:prstGeom>
          <a:solidFill>
            <a:srgbClr val="165596">
              <a:alpha val="2745"/>
            </a:srgbClr>
          </a:solidFill>
        </p:spPr>
      </p:sp>
      <p:sp>
        <p:nvSpPr>
          <p:cNvPr name="Freeform 14" id="14"/>
          <p:cNvSpPr/>
          <p:nvPr/>
        </p:nvSpPr>
        <p:spPr>
          <a:xfrm flipH="false" flipV="false" rot="5400000">
            <a:off x="9274716" y="17480397"/>
            <a:ext cx="634410" cy="395528"/>
          </a:xfrm>
          <a:custGeom>
            <a:avLst/>
            <a:gdLst/>
            <a:ahLst/>
            <a:cxnLst/>
            <a:rect r="r" b="b" t="t" l="l"/>
            <a:pathLst>
              <a:path h="395528" w="634410">
                <a:moveTo>
                  <a:pt x="0" y="0"/>
                </a:moveTo>
                <a:lnTo>
                  <a:pt x="634411" y="0"/>
                </a:lnTo>
                <a:lnTo>
                  <a:pt x="634411" y="395527"/>
                </a:lnTo>
                <a:lnTo>
                  <a:pt x="0" y="3955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8062" t="-103799" r="-49267" b="-11271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1175927" y="3088145"/>
            <a:ext cx="7935147" cy="5435575"/>
          </a:xfrm>
          <a:custGeom>
            <a:avLst/>
            <a:gdLst/>
            <a:ahLst/>
            <a:cxnLst/>
            <a:rect r="r" b="b" t="t" l="l"/>
            <a:pathLst>
              <a:path h="5435575" w="7935147">
                <a:moveTo>
                  <a:pt x="7935146" y="0"/>
                </a:moveTo>
                <a:lnTo>
                  <a:pt x="0" y="0"/>
                </a:lnTo>
                <a:lnTo>
                  <a:pt x="0" y="5435576"/>
                </a:lnTo>
                <a:lnTo>
                  <a:pt x="7935146" y="5435576"/>
                </a:lnTo>
                <a:lnTo>
                  <a:pt x="79351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0" y="0"/>
            <a:ext cx="10287000" cy="5805933"/>
          </a:xfrm>
          <a:prstGeom prst="rect">
            <a:avLst/>
          </a:prstGeom>
          <a:solidFill>
            <a:srgbClr val="165596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1028700" y="1397630"/>
            <a:ext cx="8229600" cy="1887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559"/>
              </a:lnSpc>
              <a:spcBef>
                <a:spcPct val="0"/>
              </a:spcBef>
            </a:pPr>
            <a:r>
              <a:rPr lang="en-US" sz="6000">
                <a:solidFill>
                  <a:srgbClr val="CCEDCA"/>
                </a:solidFill>
                <a:latin typeface="Vollkorn"/>
              </a:rPr>
              <a:t>Komisja ds. Promocji Zawodów i Komunikacji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3571076"/>
            <a:ext cx="8229600" cy="708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112"/>
              </a:lnSpc>
              <a:spcBef>
                <a:spcPct val="0"/>
              </a:spcBef>
            </a:pPr>
            <a:r>
              <a:rPr lang="en-US" sz="3600">
                <a:solidFill>
                  <a:srgbClr val="FFFCFC"/>
                </a:solidFill>
                <a:latin typeface="Overpass Light"/>
              </a:rPr>
              <a:t>Przewodniczący: Tomasz Kołodziejczyk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028700" y="7545103"/>
            <a:ext cx="8229600" cy="8628764"/>
            <a:chOff x="0" y="0"/>
            <a:chExt cx="10972800" cy="11505019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58740"/>
              <a:ext cx="10972800" cy="10981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6759"/>
                </a:lnSpc>
                <a:spcBef>
                  <a:spcPct val="0"/>
                </a:spcBef>
              </a:pPr>
              <a:r>
                <a:rPr lang="en-US" sz="5199" spc="-51">
                  <a:solidFill>
                    <a:srgbClr val="165596"/>
                  </a:solidFill>
                  <a:latin typeface="Vollkorn Bold"/>
                </a:rPr>
                <a:t>Cele komisji: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255637"/>
              <a:ext cx="10972800" cy="102607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112"/>
                </a:lnSpc>
              </a:pPr>
              <a:r>
                <a:rPr lang="en-US" sz="3600">
                  <a:solidFill>
                    <a:srgbClr val="165596"/>
                  </a:solidFill>
                  <a:latin typeface="Overpass Light"/>
                </a:rPr>
                <a:t>Podejmowanie działań służących promocji zawodów pielęgniarki                         </a:t>
              </a:r>
              <a:r>
                <a:rPr lang="en-US" sz="3600">
                  <a:solidFill>
                    <a:srgbClr val="165596"/>
                  </a:solidFill>
                  <a:latin typeface="Overpass Light"/>
                </a:rPr>
                <a:t>i położnej, zarówno na etapie wyboru rodzaju kształcenia policealnego, ścieżki rozwoju zawodowego, przynależności do samorządu zawodowego pielęgniarek i położnych </a:t>
              </a:r>
            </a:p>
            <a:p>
              <a:pPr algn="l" marL="0" indent="0" lvl="0">
                <a:lnSpc>
                  <a:spcPts val="5112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165596"/>
                  </a:solidFill>
                  <a:latin typeface="Overpass Light"/>
                </a:rPr>
                <a:t>Prowadzenia akcji społecznych dotyczących praktyk zawodowych pielęgniarek i położnych w szczególności w zakresie ich rodzaju, kompetencji, samodzielności</a:t>
              </a:r>
            </a:p>
          </p:txBody>
        </p:sp>
      </p:grpSp>
      <p:sp>
        <p:nvSpPr>
          <p:cNvPr name="AutoShape 9" id="9"/>
          <p:cNvSpPr/>
          <p:nvPr/>
        </p:nvSpPr>
        <p:spPr>
          <a:xfrm rot="0">
            <a:off x="0" y="17068321"/>
            <a:ext cx="10287000" cy="1219679"/>
          </a:xfrm>
          <a:prstGeom prst="rect">
            <a:avLst/>
          </a:prstGeom>
          <a:solidFill>
            <a:srgbClr val="165596">
              <a:alpha val="2745"/>
            </a:srgbClr>
          </a:solidFill>
        </p:spPr>
      </p:sp>
      <p:sp>
        <p:nvSpPr>
          <p:cNvPr name="Freeform 10" id="10"/>
          <p:cNvSpPr/>
          <p:nvPr/>
        </p:nvSpPr>
        <p:spPr>
          <a:xfrm flipH="false" flipV="false" rot="5400000">
            <a:off x="9274716" y="17480397"/>
            <a:ext cx="634410" cy="395528"/>
          </a:xfrm>
          <a:custGeom>
            <a:avLst/>
            <a:gdLst/>
            <a:ahLst/>
            <a:cxnLst/>
            <a:rect r="r" b="b" t="t" l="l"/>
            <a:pathLst>
              <a:path h="395528" w="634410">
                <a:moveTo>
                  <a:pt x="0" y="0"/>
                </a:moveTo>
                <a:lnTo>
                  <a:pt x="634411" y="0"/>
                </a:lnTo>
                <a:lnTo>
                  <a:pt x="634411" y="395527"/>
                </a:lnTo>
                <a:lnTo>
                  <a:pt x="0" y="3955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8062" t="-103799" r="-49267" b="-11271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bg>
      <p:bgPr>
        <a:solidFill>
          <a:srgbClr val="16559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9144000"/>
            <a:ext cx="8229600" cy="8115300"/>
          </a:xfrm>
          <a:prstGeom prst="rect">
            <a:avLst/>
          </a:prstGeom>
          <a:solidFill>
            <a:srgbClr val="FFFCFC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028700" y="10454695"/>
            <a:ext cx="8229600" cy="2530335"/>
            <a:chOff x="0" y="0"/>
            <a:chExt cx="2656119" cy="81667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656119" cy="816671"/>
            </a:xfrm>
            <a:custGeom>
              <a:avLst/>
              <a:gdLst/>
              <a:ahLst/>
              <a:cxnLst/>
              <a:rect r="r" b="b" t="t" l="l"/>
              <a:pathLst>
                <a:path h="816671" w="2656119">
                  <a:moveTo>
                    <a:pt x="2531659" y="816671"/>
                  </a:moveTo>
                  <a:lnTo>
                    <a:pt x="124460" y="816671"/>
                  </a:lnTo>
                  <a:cubicBezTo>
                    <a:pt x="55880" y="816671"/>
                    <a:pt x="0" y="760790"/>
                    <a:pt x="0" y="69221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31659" y="0"/>
                  </a:lnTo>
                  <a:cubicBezTo>
                    <a:pt x="2600239" y="0"/>
                    <a:pt x="2656119" y="55880"/>
                    <a:pt x="2656119" y="124460"/>
                  </a:cubicBezTo>
                  <a:lnTo>
                    <a:pt x="2656119" y="692211"/>
                  </a:lnTo>
                  <a:cubicBezTo>
                    <a:pt x="2656119" y="760791"/>
                    <a:pt x="2600239" y="816671"/>
                    <a:pt x="2531659" y="81667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631775" y="9509947"/>
            <a:ext cx="7072008" cy="37159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828"/>
              </a:lnSpc>
            </a:pPr>
            <a:r>
              <a:rPr lang="en-US" sz="3400">
                <a:solidFill>
                  <a:srgbClr val="165596"/>
                </a:solidFill>
                <a:latin typeface="Overpass Light"/>
              </a:rPr>
              <a:t>Warunki, które należy spełnić angażując się w prace wybranej komisji to dyspozycyjność i chęć pracy, kreatywność, a także członkostwo w Okręgowej Izbie Pielęgniarek i Położnych w Lublinie.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028700" y="14537324"/>
            <a:ext cx="8229600" cy="2530335"/>
            <a:chOff x="0" y="0"/>
            <a:chExt cx="2656119" cy="81667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656119" cy="816671"/>
            </a:xfrm>
            <a:custGeom>
              <a:avLst/>
              <a:gdLst/>
              <a:ahLst/>
              <a:cxnLst/>
              <a:rect r="r" b="b" t="t" l="l"/>
              <a:pathLst>
                <a:path h="816671" w="2656119">
                  <a:moveTo>
                    <a:pt x="2531659" y="816671"/>
                  </a:moveTo>
                  <a:lnTo>
                    <a:pt x="124460" y="816671"/>
                  </a:lnTo>
                  <a:cubicBezTo>
                    <a:pt x="55880" y="816671"/>
                    <a:pt x="0" y="760790"/>
                    <a:pt x="0" y="69221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31659" y="0"/>
                  </a:lnTo>
                  <a:cubicBezTo>
                    <a:pt x="2600239" y="0"/>
                    <a:pt x="2656119" y="55880"/>
                    <a:pt x="2656119" y="124460"/>
                  </a:cubicBezTo>
                  <a:lnTo>
                    <a:pt x="2656119" y="692211"/>
                  </a:lnTo>
                  <a:cubicBezTo>
                    <a:pt x="2656119" y="760791"/>
                    <a:pt x="2600239" y="816671"/>
                    <a:pt x="2531659" y="81667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1607496" y="13718476"/>
            <a:ext cx="7072008" cy="3114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27"/>
              </a:lnSpc>
            </a:pPr>
            <a:r>
              <a:rPr lang="en-US" sz="3399">
                <a:solidFill>
                  <a:srgbClr val="165596"/>
                </a:solidFill>
                <a:latin typeface="Overpass Light"/>
              </a:rPr>
              <a:t>Praca w komisjach problemowych zgodnie z ustawą z dnia 1 lipca 2011 r.                           o samorządzie pielęgniarek i położnych jest </a:t>
            </a:r>
            <a:r>
              <a:rPr lang="en-US" sz="3399" u="sng">
                <a:solidFill>
                  <a:srgbClr val="165596"/>
                </a:solidFill>
                <a:latin typeface="Overpass Light Bold"/>
              </a:rPr>
              <a:t>pracą społeczną.</a:t>
            </a:r>
          </a:p>
          <a:p>
            <a:pPr marL="0" indent="0" lvl="0">
              <a:lnSpc>
                <a:spcPts val="4827"/>
              </a:lnSpc>
            </a:pPr>
          </a:p>
        </p:txBody>
      </p:sp>
      <p:grpSp>
        <p:nvGrpSpPr>
          <p:cNvPr name="Group 9" id="9"/>
          <p:cNvGrpSpPr/>
          <p:nvPr/>
        </p:nvGrpSpPr>
        <p:grpSpPr>
          <a:xfrm rot="0">
            <a:off x="1052978" y="1028700"/>
            <a:ext cx="8229600" cy="6355955"/>
            <a:chOff x="0" y="0"/>
            <a:chExt cx="10972800" cy="8474607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-455415"/>
              <a:ext cx="10972800" cy="29036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8299"/>
                </a:lnSpc>
                <a:spcBef>
                  <a:spcPct val="0"/>
                </a:spcBef>
              </a:pPr>
              <a:r>
                <a:rPr lang="en-US" sz="8299" spc="-82">
                  <a:solidFill>
                    <a:srgbClr val="CCEDCA"/>
                  </a:solidFill>
                  <a:latin typeface="Vollkorn Bold"/>
                </a:rPr>
                <a:t>Komisje problemowe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2699957"/>
              <a:ext cx="10972800" cy="62120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6105"/>
                </a:lnSpc>
              </a:pPr>
              <a:r>
                <a:rPr lang="en-US" sz="4299">
                  <a:solidFill>
                    <a:srgbClr val="FFFCFC"/>
                  </a:solidFill>
                  <a:latin typeface="Overpass Light"/>
                </a:rPr>
                <a:t>Głównym zadaniem Komisji Problemowych</a:t>
              </a:r>
              <a:r>
                <a:rPr lang="en-US" sz="4299">
                  <a:solidFill>
                    <a:srgbClr val="FFFCFC"/>
                  </a:solidFill>
                  <a:latin typeface="Overpass Light Bold"/>
                </a:rPr>
                <a:t> VIII Kadencji Samorządu Pielęgniarek </a:t>
              </a:r>
            </a:p>
            <a:p>
              <a:pPr>
                <a:lnSpc>
                  <a:spcPts val="6105"/>
                </a:lnSpc>
              </a:pPr>
              <a:r>
                <a:rPr lang="en-US" sz="4299">
                  <a:solidFill>
                    <a:srgbClr val="FFFCFC"/>
                  </a:solidFill>
                  <a:latin typeface="Overpass Light Bold"/>
                </a:rPr>
                <a:t>i Położnych</a:t>
              </a:r>
              <a:r>
                <a:rPr lang="en-US" sz="4299">
                  <a:solidFill>
                    <a:srgbClr val="FFFCFC"/>
                  </a:solidFill>
                  <a:latin typeface="Overpass Light"/>
                </a:rPr>
                <a:t> jest praca na rzecz Okręgowej Izby Pielęgniarek </a:t>
              </a:r>
            </a:p>
            <a:p>
              <a:pPr marL="0" indent="0" lvl="0">
                <a:lnSpc>
                  <a:spcPts val="6105"/>
                </a:lnSpc>
              </a:pPr>
              <a:r>
                <a:rPr lang="en-US" sz="4299">
                  <a:solidFill>
                    <a:srgbClr val="FFFCFC"/>
                  </a:solidFill>
                  <a:latin typeface="Overpass Light"/>
                </a:rPr>
                <a:t>i Położnych</a:t>
              </a:r>
            </a:p>
          </p:txBody>
        </p:sp>
      </p:grpSp>
      <p:sp>
        <p:nvSpPr>
          <p:cNvPr name="AutoShape 12" id="12"/>
          <p:cNvSpPr/>
          <p:nvPr/>
        </p:nvSpPr>
        <p:spPr>
          <a:xfrm rot="-5400000">
            <a:off x="5140107" y="6040452"/>
            <a:ext cx="55343" cy="6916674"/>
          </a:xfrm>
          <a:prstGeom prst="rect">
            <a:avLst/>
          </a:prstGeom>
          <a:solidFill>
            <a:srgbClr val="165596">
              <a:alpha val="9804"/>
            </a:srgbClr>
          </a:solidFill>
        </p:spPr>
      </p:sp>
      <p:sp>
        <p:nvSpPr>
          <p:cNvPr name="AutoShape 13" id="13"/>
          <p:cNvSpPr/>
          <p:nvPr/>
        </p:nvSpPr>
        <p:spPr>
          <a:xfrm rot="-5400000">
            <a:off x="5115829" y="9959600"/>
            <a:ext cx="55343" cy="6916674"/>
          </a:xfrm>
          <a:prstGeom prst="rect">
            <a:avLst/>
          </a:prstGeom>
          <a:solidFill>
            <a:srgbClr val="165596">
              <a:alpha val="9804"/>
            </a:srgbClr>
          </a:solid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559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5400000">
            <a:off x="-2479047" y="10877531"/>
            <a:ext cx="9054985" cy="50981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3" id="3"/>
          <p:cNvSpPr/>
          <p:nvPr/>
        </p:nvSpPr>
        <p:spPr>
          <a:xfrm rot="0">
            <a:off x="0" y="17068321"/>
            <a:ext cx="10287000" cy="1219679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Freeform 4" id="4"/>
          <p:cNvSpPr/>
          <p:nvPr/>
        </p:nvSpPr>
        <p:spPr>
          <a:xfrm flipH="false" flipV="false" rot="5400000">
            <a:off x="9274716" y="17480397"/>
            <a:ext cx="634410" cy="395528"/>
          </a:xfrm>
          <a:custGeom>
            <a:avLst/>
            <a:gdLst/>
            <a:ahLst/>
            <a:cxnLst/>
            <a:rect r="r" b="b" t="t" l="l"/>
            <a:pathLst>
              <a:path h="395528" w="634410">
                <a:moveTo>
                  <a:pt x="0" y="0"/>
                </a:moveTo>
                <a:lnTo>
                  <a:pt x="634411" y="0"/>
                </a:lnTo>
                <a:lnTo>
                  <a:pt x="634411" y="395527"/>
                </a:lnTo>
                <a:lnTo>
                  <a:pt x="0" y="3955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8062" t="-103799" r="-49267" b="-11271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90898" y="4887307"/>
            <a:ext cx="2515094" cy="2976443"/>
          </a:xfrm>
          <a:custGeom>
            <a:avLst/>
            <a:gdLst/>
            <a:ahLst/>
            <a:cxnLst/>
            <a:rect r="r" b="b" t="t" l="l"/>
            <a:pathLst>
              <a:path h="2976443" w="2515094">
                <a:moveTo>
                  <a:pt x="0" y="0"/>
                </a:moveTo>
                <a:lnTo>
                  <a:pt x="2515094" y="0"/>
                </a:lnTo>
                <a:lnTo>
                  <a:pt x="2515094" y="2976443"/>
                </a:lnTo>
                <a:lnTo>
                  <a:pt x="0" y="29764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123061">
            <a:off x="187457" y="10664190"/>
            <a:ext cx="3269918" cy="3269918"/>
          </a:xfrm>
          <a:custGeom>
            <a:avLst/>
            <a:gdLst/>
            <a:ahLst/>
            <a:cxnLst/>
            <a:rect r="r" b="b" t="t" l="l"/>
            <a:pathLst>
              <a:path h="3269918" w="3269918">
                <a:moveTo>
                  <a:pt x="3269918" y="0"/>
                </a:moveTo>
                <a:lnTo>
                  <a:pt x="0" y="0"/>
                </a:lnTo>
                <a:lnTo>
                  <a:pt x="0" y="3269917"/>
                </a:lnTo>
                <a:lnTo>
                  <a:pt x="3269918" y="3269917"/>
                </a:lnTo>
                <a:lnTo>
                  <a:pt x="326991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22513" y="5456710"/>
            <a:ext cx="1800885" cy="1837638"/>
          </a:xfrm>
          <a:custGeom>
            <a:avLst/>
            <a:gdLst/>
            <a:ahLst/>
            <a:cxnLst/>
            <a:rect r="r" b="b" t="t" l="l"/>
            <a:pathLst>
              <a:path h="1837638" w="1800885">
                <a:moveTo>
                  <a:pt x="0" y="0"/>
                </a:moveTo>
                <a:lnTo>
                  <a:pt x="1800884" y="0"/>
                </a:lnTo>
                <a:lnTo>
                  <a:pt x="1800884" y="1837637"/>
                </a:lnTo>
                <a:lnTo>
                  <a:pt x="0" y="18376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12831" y="11807251"/>
            <a:ext cx="2010566" cy="1582864"/>
          </a:xfrm>
          <a:custGeom>
            <a:avLst/>
            <a:gdLst/>
            <a:ahLst/>
            <a:cxnLst/>
            <a:rect r="r" b="b" t="t" l="l"/>
            <a:pathLst>
              <a:path h="1582864" w="2010566">
                <a:moveTo>
                  <a:pt x="0" y="0"/>
                </a:moveTo>
                <a:lnTo>
                  <a:pt x="2010566" y="0"/>
                </a:lnTo>
                <a:lnTo>
                  <a:pt x="2010566" y="1582864"/>
                </a:lnTo>
                <a:lnTo>
                  <a:pt x="0" y="158286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3912021" y="5493898"/>
            <a:ext cx="5160355" cy="1763262"/>
            <a:chOff x="0" y="0"/>
            <a:chExt cx="6880474" cy="2351016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-51478"/>
              <a:ext cx="6880474" cy="12541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7799"/>
                </a:lnSpc>
                <a:spcBef>
                  <a:spcPct val="0"/>
                </a:spcBef>
              </a:pPr>
              <a:r>
                <a:rPr lang="en-US" sz="5999" spc="-59">
                  <a:solidFill>
                    <a:srgbClr val="FFFFFF"/>
                  </a:solidFill>
                  <a:latin typeface="Vollkorn Bold"/>
                </a:rPr>
                <a:t>Telefonicznie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035400"/>
              <a:ext cx="6880474" cy="13202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7526"/>
                </a:lnSpc>
              </a:pPr>
              <a:r>
                <a:rPr lang="en-US" sz="5300">
                  <a:solidFill>
                    <a:srgbClr val="FFFFFF"/>
                  </a:solidFill>
                  <a:latin typeface="Overpass Light Bold"/>
                </a:rPr>
                <a:t>81 536 67 67 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3912021" y="11614087"/>
            <a:ext cx="6374979" cy="1800996"/>
            <a:chOff x="0" y="0"/>
            <a:chExt cx="8499972" cy="2401328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-51478"/>
              <a:ext cx="8499972" cy="1254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7799"/>
                </a:lnSpc>
                <a:spcBef>
                  <a:spcPct val="0"/>
                </a:spcBef>
              </a:pPr>
              <a:r>
                <a:rPr lang="en-US" sz="5999" spc="-59">
                  <a:solidFill>
                    <a:srgbClr val="FFFFFF"/>
                  </a:solidFill>
                  <a:latin typeface="Vollkorn Bold"/>
                </a:rPr>
                <a:t>Mailowo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1016349"/>
              <a:ext cx="8499972" cy="13895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7952"/>
                </a:lnSpc>
              </a:pPr>
              <a:r>
                <a:rPr lang="en-US" sz="5600" u="sng">
                  <a:solidFill>
                    <a:srgbClr val="FFFFFF"/>
                  </a:solidFill>
                  <a:latin typeface="Overpass Light Bold"/>
                  <a:hlinkClick r:id="rId12" tooltip="mailto:info@oipip.lublin.pl"/>
                </a:rPr>
                <a:t>info@oipip.lublin.pl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28700" y="1016194"/>
            <a:ext cx="8563222" cy="2747729"/>
            <a:chOff x="0" y="0"/>
            <a:chExt cx="11417629" cy="3663639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-66675"/>
              <a:ext cx="11417629" cy="151737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9360"/>
                </a:lnSpc>
                <a:spcBef>
                  <a:spcPct val="0"/>
                </a:spcBef>
              </a:pPr>
              <a:r>
                <a:rPr lang="en-US" sz="7200" spc="-72">
                  <a:solidFill>
                    <a:srgbClr val="FFFFFF"/>
                  </a:solidFill>
                  <a:latin typeface="Vollkorn Bold"/>
                </a:rPr>
                <a:t>Zgłoś swój udział!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1684821"/>
              <a:ext cx="11417629" cy="19935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821"/>
                </a:lnSpc>
              </a:pPr>
              <a:r>
                <a:rPr lang="en-US" sz="4099">
                  <a:solidFill>
                    <a:srgbClr val="FFFFFF"/>
                  </a:solidFill>
                  <a:latin typeface="Overpass Light"/>
                </a:rPr>
                <a:t>Udział w pracy wybranej komisji można złożyć w następujący sposób: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559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4740499">
            <a:off x="1157001" y="3052334"/>
            <a:ext cx="9472578" cy="6488716"/>
          </a:xfrm>
          <a:custGeom>
            <a:avLst/>
            <a:gdLst/>
            <a:ahLst/>
            <a:cxnLst/>
            <a:rect r="r" b="b" t="t" l="l"/>
            <a:pathLst>
              <a:path h="6488716" w="9472578">
                <a:moveTo>
                  <a:pt x="9472578" y="0"/>
                </a:moveTo>
                <a:lnTo>
                  <a:pt x="0" y="0"/>
                </a:lnTo>
                <a:lnTo>
                  <a:pt x="0" y="6488716"/>
                </a:lnTo>
                <a:lnTo>
                  <a:pt x="9472578" y="6488716"/>
                </a:lnTo>
                <a:lnTo>
                  <a:pt x="947257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340332">
            <a:off x="1278773" y="1235868"/>
            <a:ext cx="4653140" cy="9306279"/>
          </a:xfrm>
          <a:custGeom>
            <a:avLst/>
            <a:gdLst/>
            <a:ahLst/>
            <a:cxnLst/>
            <a:rect r="r" b="b" t="t" l="l"/>
            <a:pathLst>
              <a:path h="9306279" w="4653140">
                <a:moveTo>
                  <a:pt x="0" y="0"/>
                </a:moveTo>
                <a:lnTo>
                  <a:pt x="4653140" y="0"/>
                </a:lnTo>
                <a:lnTo>
                  <a:pt x="4653140" y="9306279"/>
                </a:lnTo>
                <a:lnTo>
                  <a:pt x="0" y="93062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28700" y="11885965"/>
            <a:ext cx="8229600" cy="4563390"/>
            <a:chOff x="0" y="0"/>
            <a:chExt cx="10972800" cy="6084521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52946"/>
              <a:ext cx="10972800" cy="14700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000"/>
                </a:lnSpc>
              </a:pPr>
              <a:r>
                <a:rPr lang="en-US" sz="8000" spc="-80">
                  <a:solidFill>
                    <a:srgbClr val="FFFFFF"/>
                  </a:solidFill>
                  <a:latin typeface="Vollkorn"/>
                </a:rPr>
                <a:t>Zgłoś się już dziś!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763937"/>
              <a:ext cx="10972800" cy="43279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112"/>
                </a:lnSpc>
              </a:pPr>
              <a:r>
                <a:rPr lang="en-US" sz="3600">
                  <a:solidFill>
                    <a:srgbClr val="FFFFFF"/>
                  </a:solidFill>
                  <a:latin typeface="Overpass Light"/>
                </a:rPr>
                <a:t>Serdecznie zapraszamy Państwa do zaangażowania się w prace na rzecz naszych  koleżanek i kolegów oraz nas samych.</a:t>
              </a:r>
            </a:p>
            <a:p>
              <a:pPr marL="0" indent="0" lvl="0">
                <a:lnSpc>
                  <a:spcPts val="5112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-340332">
            <a:off x="1648282" y="2391778"/>
            <a:ext cx="3914168" cy="6888575"/>
          </a:xfrm>
          <a:custGeom>
            <a:avLst/>
            <a:gdLst/>
            <a:ahLst/>
            <a:cxnLst/>
            <a:rect r="r" b="b" t="t" l="l"/>
            <a:pathLst>
              <a:path h="6888575" w="3914168">
                <a:moveTo>
                  <a:pt x="0" y="0"/>
                </a:moveTo>
                <a:lnTo>
                  <a:pt x="3914168" y="0"/>
                </a:lnTo>
                <a:lnTo>
                  <a:pt x="3914168" y="6888575"/>
                </a:lnTo>
                <a:lnTo>
                  <a:pt x="0" y="68885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626" t="0" r="-8626" b="0"/>
            </a:stretch>
          </a:blipFill>
        </p:spPr>
      </p:sp>
      <p:sp>
        <p:nvSpPr>
          <p:cNvPr name="AutoShape 8" id="8"/>
          <p:cNvSpPr/>
          <p:nvPr/>
        </p:nvSpPr>
        <p:spPr>
          <a:xfrm rot="0">
            <a:off x="0" y="17068321"/>
            <a:ext cx="10287000" cy="1219679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Freeform 9" id="9"/>
          <p:cNvSpPr/>
          <p:nvPr/>
        </p:nvSpPr>
        <p:spPr>
          <a:xfrm flipH="false" flipV="false" rot="5400000">
            <a:off x="9274716" y="17480397"/>
            <a:ext cx="634410" cy="395528"/>
          </a:xfrm>
          <a:custGeom>
            <a:avLst/>
            <a:gdLst/>
            <a:ahLst/>
            <a:cxnLst/>
            <a:rect r="r" b="b" t="t" l="l"/>
            <a:pathLst>
              <a:path h="395528" w="634410">
                <a:moveTo>
                  <a:pt x="0" y="0"/>
                </a:moveTo>
                <a:lnTo>
                  <a:pt x="634411" y="0"/>
                </a:lnTo>
                <a:lnTo>
                  <a:pt x="634411" y="395527"/>
                </a:lnTo>
                <a:lnTo>
                  <a:pt x="0" y="3955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48062" t="-103799" r="-49267" b="-11271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10613207">
            <a:off x="2394589" y="5027890"/>
            <a:ext cx="7344861" cy="5031230"/>
          </a:xfrm>
          <a:custGeom>
            <a:avLst/>
            <a:gdLst/>
            <a:ahLst/>
            <a:cxnLst/>
            <a:rect r="r" b="b" t="t" l="l"/>
            <a:pathLst>
              <a:path h="5031230" w="7344861">
                <a:moveTo>
                  <a:pt x="7344861" y="0"/>
                </a:moveTo>
                <a:lnTo>
                  <a:pt x="0" y="0"/>
                </a:lnTo>
                <a:lnTo>
                  <a:pt x="0" y="5031230"/>
                </a:lnTo>
                <a:lnTo>
                  <a:pt x="7344861" y="5031230"/>
                </a:lnTo>
                <a:lnTo>
                  <a:pt x="734486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0" y="7099631"/>
            <a:ext cx="10287000" cy="9968691"/>
          </a:xfrm>
          <a:prstGeom prst="rect">
            <a:avLst/>
          </a:prstGeom>
          <a:solidFill>
            <a:srgbClr val="BBE2E8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1028700" y="7338398"/>
            <a:ext cx="8229600" cy="2810494"/>
            <a:chOff x="0" y="0"/>
            <a:chExt cx="10972800" cy="3747326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54339"/>
              <a:ext cx="10972800" cy="10159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6239"/>
                </a:lnSpc>
                <a:spcBef>
                  <a:spcPct val="0"/>
                </a:spcBef>
              </a:pPr>
              <a:r>
                <a:rPr lang="en-US" sz="4799" spc="-47">
                  <a:solidFill>
                    <a:srgbClr val="165596"/>
                  </a:solidFill>
                  <a:latin typeface="Vollkorn Bold"/>
                </a:rPr>
                <a:t>Cele komisji: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172648"/>
              <a:ext cx="10972800" cy="25860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5112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165596"/>
                  </a:solidFill>
                  <a:latin typeface="Overpass Light"/>
                </a:rPr>
                <a:t>Podejmowanie wszechstronnych działań służących rozwojowi zawodowemu pielęgniarek i położnych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1161328"/>
            <a:ext cx="8229600" cy="2324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000"/>
              </a:lnSpc>
            </a:pPr>
            <a:r>
              <a:rPr lang="en-US" sz="6000">
                <a:solidFill>
                  <a:srgbClr val="165596"/>
                </a:solidFill>
                <a:latin typeface="Vollkorn"/>
              </a:rPr>
              <a:t>Komisja ds. Nauki, Kształcenia i Rozwoju Zawodowego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3402960"/>
            <a:ext cx="8229600" cy="708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112"/>
              </a:lnSpc>
              <a:spcBef>
                <a:spcPct val="0"/>
              </a:spcBef>
            </a:pPr>
            <a:r>
              <a:rPr lang="en-US" sz="3600">
                <a:solidFill>
                  <a:srgbClr val="165596"/>
                </a:solidFill>
                <a:latin typeface="Overpass Light"/>
              </a:rPr>
              <a:t>Przewodnicząca: Małgorzata Chojniak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10063167"/>
            <a:ext cx="8229600" cy="34022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92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4392"/>
              </a:lnSpc>
              <a:spcBef>
                <a:spcPct val="0"/>
              </a:spcBef>
            </a:pPr>
            <a:r>
              <a:rPr lang="en-US" sz="3600" u="none">
                <a:solidFill>
                  <a:srgbClr val="165596"/>
                </a:solidFill>
                <a:latin typeface="Overpass Light"/>
              </a:rPr>
              <a:t>Wspieranie finansowe kształcenia podyplomowego pielęgniarek i położnych podejmowanego przez indywidualnych członków samorządu zarówno w kraju jak i zagranicą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13379728"/>
            <a:ext cx="8229600" cy="2848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92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4392"/>
              </a:lnSpc>
              <a:spcBef>
                <a:spcPct val="0"/>
              </a:spcBef>
            </a:pPr>
            <a:r>
              <a:rPr lang="en-US" sz="3600" u="none">
                <a:solidFill>
                  <a:srgbClr val="165596"/>
                </a:solidFill>
                <a:latin typeface="Overpass Light"/>
              </a:rPr>
              <a:t>Nadzór nad kształceniem podyplomowych pielęgniarek i położnych wizytując podmioty wpisane do rejestru OIPiP w Lublinie</a:t>
            </a:r>
          </a:p>
        </p:txBody>
      </p:sp>
      <p:sp>
        <p:nvSpPr>
          <p:cNvPr name="AutoShape 11" id="11"/>
          <p:cNvSpPr/>
          <p:nvPr/>
        </p:nvSpPr>
        <p:spPr>
          <a:xfrm rot="-5400000">
            <a:off x="5116086" y="6293394"/>
            <a:ext cx="54828" cy="8229600"/>
          </a:xfrm>
          <a:prstGeom prst="rect">
            <a:avLst/>
          </a:prstGeom>
          <a:solidFill>
            <a:srgbClr val="FFFCFC"/>
          </a:solidFill>
        </p:spPr>
      </p:sp>
      <p:sp>
        <p:nvSpPr>
          <p:cNvPr name="AutoShape 12" id="12"/>
          <p:cNvSpPr/>
          <p:nvPr/>
        </p:nvSpPr>
        <p:spPr>
          <a:xfrm rot="-5400000">
            <a:off x="5116086" y="9650655"/>
            <a:ext cx="54828" cy="8229600"/>
          </a:xfrm>
          <a:prstGeom prst="rect">
            <a:avLst/>
          </a:prstGeom>
          <a:solidFill>
            <a:srgbClr val="FFFCFC"/>
          </a:solidFill>
        </p:spPr>
      </p:sp>
      <p:sp>
        <p:nvSpPr>
          <p:cNvPr name="AutoShape 13" id="13"/>
          <p:cNvSpPr/>
          <p:nvPr/>
        </p:nvSpPr>
        <p:spPr>
          <a:xfrm rot="0">
            <a:off x="0" y="17068321"/>
            <a:ext cx="10287000" cy="1219679"/>
          </a:xfrm>
          <a:prstGeom prst="rect">
            <a:avLst/>
          </a:prstGeom>
          <a:solidFill>
            <a:srgbClr val="165596">
              <a:alpha val="2745"/>
            </a:srgbClr>
          </a:solidFill>
        </p:spPr>
      </p:sp>
      <p:sp>
        <p:nvSpPr>
          <p:cNvPr name="Freeform 14" id="14"/>
          <p:cNvSpPr/>
          <p:nvPr/>
        </p:nvSpPr>
        <p:spPr>
          <a:xfrm flipH="false" flipV="false" rot="5400000">
            <a:off x="9274716" y="17480397"/>
            <a:ext cx="634410" cy="395528"/>
          </a:xfrm>
          <a:custGeom>
            <a:avLst/>
            <a:gdLst/>
            <a:ahLst/>
            <a:cxnLst/>
            <a:rect r="r" b="b" t="t" l="l"/>
            <a:pathLst>
              <a:path h="395528" w="634410">
                <a:moveTo>
                  <a:pt x="0" y="0"/>
                </a:moveTo>
                <a:lnTo>
                  <a:pt x="634411" y="0"/>
                </a:lnTo>
                <a:lnTo>
                  <a:pt x="634411" y="395527"/>
                </a:lnTo>
                <a:lnTo>
                  <a:pt x="0" y="3955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8062" t="-103799" r="-49267" b="-11271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9660137">
            <a:off x="3124620" y="4695603"/>
            <a:ext cx="6312641" cy="4639791"/>
          </a:xfrm>
          <a:custGeom>
            <a:avLst/>
            <a:gdLst/>
            <a:ahLst/>
            <a:cxnLst/>
            <a:rect r="r" b="b" t="t" l="l"/>
            <a:pathLst>
              <a:path h="4639791" w="6312641">
                <a:moveTo>
                  <a:pt x="0" y="0"/>
                </a:moveTo>
                <a:lnTo>
                  <a:pt x="6312640" y="0"/>
                </a:lnTo>
                <a:lnTo>
                  <a:pt x="6312640" y="4639790"/>
                </a:lnTo>
                <a:lnTo>
                  <a:pt x="0" y="46397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0" y="7099631"/>
            <a:ext cx="10287000" cy="9968691"/>
          </a:xfrm>
          <a:prstGeom prst="rect">
            <a:avLst/>
          </a:prstGeom>
          <a:solidFill>
            <a:srgbClr val="CCEDCA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1028700" y="7335747"/>
            <a:ext cx="8229600" cy="2815795"/>
            <a:chOff x="0" y="0"/>
            <a:chExt cx="10972800" cy="3754394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50806"/>
              <a:ext cx="10972800" cy="10159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6239"/>
                </a:lnSpc>
                <a:spcBef>
                  <a:spcPct val="0"/>
                </a:spcBef>
              </a:pPr>
              <a:r>
                <a:rPr lang="en-US" sz="4799" spc="-47">
                  <a:solidFill>
                    <a:srgbClr val="165596"/>
                  </a:solidFill>
                  <a:latin typeface="Vollkorn Bold"/>
                </a:rPr>
                <a:t>Cele komisji: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179716"/>
              <a:ext cx="10972800" cy="25860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5112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165596"/>
                  </a:solidFill>
                  <a:latin typeface="Overpass Light"/>
                </a:rPr>
                <a:t>Podejmowanie działań na rzecz poprawy jakości opieki </a:t>
              </a:r>
              <a:r>
                <a:rPr lang="en-US" sz="3600">
                  <a:solidFill>
                    <a:srgbClr val="165596"/>
                  </a:solidFill>
                  <a:latin typeface="Overpass Light"/>
                </a:rPr>
                <a:t>pielęgniarskiej i położniczej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028700" y="417317"/>
            <a:ext cx="9258300" cy="3829826"/>
            <a:chOff x="0" y="0"/>
            <a:chExt cx="12344400" cy="5106435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115386"/>
              <a:ext cx="12344400" cy="41529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6000">
                  <a:solidFill>
                    <a:srgbClr val="165596"/>
                  </a:solidFill>
                  <a:latin typeface="Vollkorn"/>
                </a:rPr>
                <a:t>Komisja ds.</a:t>
              </a:r>
            </a:p>
            <a:p>
              <a:pPr>
                <a:lnSpc>
                  <a:spcPts val="6000"/>
                </a:lnSpc>
              </a:pPr>
              <a:r>
                <a:rPr lang="en-US" sz="6000">
                  <a:solidFill>
                    <a:srgbClr val="165596"/>
                  </a:solidFill>
                  <a:latin typeface="Vollkorn"/>
                </a:rPr>
                <a:t>Jakości Opieki Pielęgniarskiej </a:t>
              </a:r>
            </a:p>
            <a:p>
              <a:pPr algn="l" marL="0" indent="0" lvl="0">
                <a:lnSpc>
                  <a:spcPts val="6000"/>
                </a:lnSpc>
                <a:spcBef>
                  <a:spcPct val="0"/>
                </a:spcBef>
              </a:pPr>
              <a:r>
                <a:rPr lang="en-US" sz="6000">
                  <a:solidFill>
                    <a:srgbClr val="165596"/>
                  </a:solidFill>
                  <a:latin typeface="Vollkorn"/>
                </a:rPr>
                <a:t>i Położniczej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4212303"/>
              <a:ext cx="12344400" cy="8908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5112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165596"/>
                  </a:solidFill>
                  <a:latin typeface="Overpass Light"/>
                </a:rPr>
                <a:t>Przewodnicząca: Hanna Kamola</a:t>
              </a: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028700" y="10502283"/>
            <a:ext cx="8229600" cy="26195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112"/>
              </a:lnSpc>
              <a:spcBef>
                <a:spcPct val="0"/>
              </a:spcBef>
            </a:pPr>
            <a:r>
              <a:rPr lang="en-US" sz="3600">
                <a:solidFill>
                  <a:srgbClr val="165596"/>
                </a:solidFill>
                <a:latin typeface="Overpass Light"/>
              </a:rPr>
              <a:t>Podejmowanie działań na rzecz bezpieczeństwa pracy pielęgniarek i położnych oraz bezpieczeństwa ich podopiecznych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13470444"/>
            <a:ext cx="8229600" cy="22937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92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4392"/>
              </a:lnSpc>
              <a:spcBef>
                <a:spcPct val="0"/>
              </a:spcBef>
            </a:pPr>
            <a:r>
              <a:rPr lang="en-US" sz="3600" u="none">
                <a:solidFill>
                  <a:srgbClr val="165596"/>
                </a:solidFill>
                <a:latin typeface="Overpass Light"/>
              </a:rPr>
              <a:t>Organizowanie szkoleń oraz udział w opracowywaniu i wdrażaniu standardów i procedur do praktyki pielęgniarskiej</a:t>
            </a:r>
          </a:p>
        </p:txBody>
      </p:sp>
      <p:sp>
        <p:nvSpPr>
          <p:cNvPr name="AutoShape 12" id="12"/>
          <p:cNvSpPr/>
          <p:nvPr/>
        </p:nvSpPr>
        <p:spPr>
          <a:xfrm rot="-5400000">
            <a:off x="5116086" y="6293394"/>
            <a:ext cx="54828" cy="8229600"/>
          </a:xfrm>
          <a:prstGeom prst="rect">
            <a:avLst/>
          </a:prstGeom>
          <a:solidFill>
            <a:srgbClr val="FFFCFC"/>
          </a:solidFill>
        </p:spPr>
      </p:sp>
      <p:sp>
        <p:nvSpPr>
          <p:cNvPr name="AutoShape 13" id="13"/>
          <p:cNvSpPr/>
          <p:nvPr/>
        </p:nvSpPr>
        <p:spPr>
          <a:xfrm rot="-5400000">
            <a:off x="5116086" y="9650655"/>
            <a:ext cx="54828" cy="8229600"/>
          </a:xfrm>
          <a:prstGeom prst="rect">
            <a:avLst/>
          </a:prstGeom>
          <a:solidFill>
            <a:srgbClr val="FFFCFC"/>
          </a:solidFill>
        </p:spPr>
      </p:sp>
      <p:sp>
        <p:nvSpPr>
          <p:cNvPr name="AutoShape 14" id="14"/>
          <p:cNvSpPr/>
          <p:nvPr/>
        </p:nvSpPr>
        <p:spPr>
          <a:xfrm rot="0">
            <a:off x="0" y="17068321"/>
            <a:ext cx="10287000" cy="1219679"/>
          </a:xfrm>
          <a:prstGeom prst="rect">
            <a:avLst/>
          </a:prstGeom>
          <a:solidFill>
            <a:srgbClr val="165596">
              <a:alpha val="2745"/>
            </a:srgbClr>
          </a:solidFill>
        </p:spPr>
      </p:sp>
      <p:sp>
        <p:nvSpPr>
          <p:cNvPr name="Freeform 15" id="15"/>
          <p:cNvSpPr/>
          <p:nvPr/>
        </p:nvSpPr>
        <p:spPr>
          <a:xfrm flipH="false" flipV="false" rot="5400000">
            <a:off x="9274716" y="17480397"/>
            <a:ext cx="634410" cy="395528"/>
          </a:xfrm>
          <a:custGeom>
            <a:avLst/>
            <a:gdLst/>
            <a:ahLst/>
            <a:cxnLst/>
            <a:rect r="r" b="b" t="t" l="l"/>
            <a:pathLst>
              <a:path h="395528" w="634410">
                <a:moveTo>
                  <a:pt x="0" y="0"/>
                </a:moveTo>
                <a:lnTo>
                  <a:pt x="634411" y="0"/>
                </a:lnTo>
                <a:lnTo>
                  <a:pt x="634411" y="395527"/>
                </a:lnTo>
                <a:lnTo>
                  <a:pt x="0" y="3955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8062" t="-103799" r="-49267" b="-11271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1175927" y="3088145"/>
            <a:ext cx="7935147" cy="5435575"/>
          </a:xfrm>
          <a:custGeom>
            <a:avLst/>
            <a:gdLst/>
            <a:ahLst/>
            <a:cxnLst/>
            <a:rect r="r" b="b" t="t" l="l"/>
            <a:pathLst>
              <a:path h="5435575" w="7935147">
                <a:moveTo>
                  <a:pt x="7935146" y="0"/>
                </a:moveTo>
                <a:lnTo>
                  <a:pt x="0" y="0"/>
                </a:lnTo>
                <a:lnTo>
                  <a:pt x="0" y="5435576"/>
                </a:lnTo>
                <a:lnTo>
                  <a:pt x="7935146" y="5435576"/>
                </a:lnTo>
                <a:lnTo>
                  <a:pt x="79351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0" y="0"/>
            <a:ext cx="10287000" cy="5805933"/>
          </a:xfrm>
          <a:prstGeom prst="rect">
            <a:avLst/>
          </a:prstGeom>
          <a:solidFill>
            <a:srgbClr val="165596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1028700" y="1397630"/>
            <a:ext cx="8229600" cy="1887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559"/>
              </a:lnSpc>
              <a:spcBef>
                <a:spcPct val="0"/>
              </a:spcBef>
            </a:pPr>
            <a:r>
              <a:rPr lang="en-US" sz="6000">
                <a:solidFill>
                  <a:srgbClr val="CCEDCA"/>
                </a:solidFill>
                <a:latin typeface="Vollkorn"/>
              </a:rPr>
              <a:t>Komisja ds. Praktyk Zawodowych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3571076"/>
            <a:ext cx="8229600" cy="708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112"/>
              </a:lnSpc>
              <a:spcBef>
                <a:spcPct val="0"/>
              </a:spcBef>
            </a:pPr>
            <a:r>
              <a:rPr lang="en-US" sz="3600">
                <a:solidFill>
                  <a:srgbClr val="FFFCFC"/>
                </a:solidFill>
                <a:latin typeface="Overpass Light"/>
              </a:rPr>
              <a:t>Przewodniczący: Grzegorz Nowicki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028700" y="9144000"/>
            <a:ext cx="8229600" cy="5430971"/>
            <a:chOff x="0" y="0"/>
            <a:chExt cx="10972800" cy="7241294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58740"/>
              <a:ext cx="10972800" cy="10981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6759"/>
                </a:lnSpc>
                <a:spcBef>
                  <a:spcPct val="0"/>
                </a:spcBef>
              </a:pPr>
              <a:r>
                <a:rPr lang="en-US" sz="5199" spc="-51">
                  <a:solidFill>
                    <a:srgbClr val="165596"/>
                  </a:solidFill>
                  <a:latin typeface="Vollkorn Bold"/>
                </a:rPr>
                <a:t>Cele komisji: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255637"/>
              <a:ext cx="10972800" cy="59970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5112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165596"/>
                  </a:solidFill>
                  <a:latin typeface="Overpass Light"/>
                </a:rPr>
                <a:t>realizacja zapisów ustawy z dnia 15 lipca 2011r. o zawodach </a:t>
              </a:r>
              <a:r>
                <a:rPr lang="en-US" sz="3600">
                  <a:solidFill>
                    <a:srgbClr val="165596"/>
                  </a:solidFill>
                  <a:latin typeface="Overpass Light"/>
                </a:rPr>
                <a:t>pielęgniarki i położnej w części dotyczącej przeprowadzania wizytacji praktyk zawodowych pielęgniarek i położnych wpisanych do Rejestru Podmiotów Wykonujących Działalność Leczniczą</a:t>
              </a:r>
            </a:p>
          </p:txBody>
        </p:sp>
      </p:grpSp>
      <p:sp>
        <p:nvSpPr>
          <p:cNvPr name="AutoShape 9" id="9"/>
          <p:cNvSpPr/>
          <p:nvPr/>
        </p:nvSpPr>
        <p:spPr>
          <a:xfrm rot="0">
            <a:off x="0" y="17068321"/>
            <a:ext cx="10287000" cy="1219679"/>
          </a:xfrm>
          <a:prstGeom prst="rect">
            <a:avLst/>
          </a:prstGeom>
          <a:solidFill>
            <a:srgbClr val="165596">
              <a:alpha val="2745"/>
            </a:srgbClr>
          </a:solidFill>
        </p:spPr>
      </p:sp>
      <p:sp>
        <p:nvSpPr>
          <p:cNvPr name="Freeform 10" id="10"/>
          <p:cNvSpPr/>
          <p:nvPr/>
        </p:nvSpPr>
        <p:spPr>
          <a:xfrm flipH="false" flipV="false" rot="5400000">
            <a:off x="9274716" y="17480397"/>
            <a:ext cx="634410" cy="395528"/>
          </a:xfrm>
          <a:custGeom>
            <a:avLst/>
            <a:gdLst/>
            <a:ahLst/>
            <a:cxnLst/>
            <a:rect r="r" b="b" t="t" l="l"/>
            <a:pathLst>
              <a:path h="395528" w="634410">
                <a:moveTo>
                  <a:pt x="0" y="0"/>
                </a:moveTo>
                <a:lnTo>
                  <a:pt x="634411" y="0"/>
                </a:lnTo>
                <a:lnTo>
                  <a:pt x="634411" y="395527"/>
                </a:lnTo>
                <a:lnTo>
                  <a:pt x="0" y="3955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8062" t="-103799" r="-49267" b="-11271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7534158">
            <a:off x="5255369" y="9719674"/>
            <a:ext cx="1066013" cy="1104677"/>
          </a:xfrm>
          <a:custGeom>
            <a:avLst/>
            <a:gdLst/>
            <a:ahLst/>
            <a:cxnLst/>
            <a:rect r="r" b="b" t="t" l="l"/>
            <a:pathLst>
              <a:path h="1104677" w="1066013">
                <a:moveTo>
                  <a:pt x="0" y="0"/>
                </a:moveTo>
                <a:lnTo>
                  <a:pt x="1066013" y="0"/>
                </a:lnTo>
                <a:lnTo>
                  <a:pt x="1066013" y="1104676"/>
                </a:lnTo>
                <a:lnTo>
                  <a:pt x="0" y="11046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6892520">
            <a:off x="653914" y="5488445"/>
            <a:ext cx="1397273" cy="1397273"/>
          </a:xfrm>
          <a:custGeom>
            <a:avLst/>
            <a:gdLst/>
            <a:ahLst/>
            <a:cxnLst/>
            <a:rect r="r" b="b" t="t" l="l"/>
            <a:pathLst>
              <a:path h="1397273" w="1397273">
                <a:moveTo>
                  <a:pt x="0" y="0"/>
                </a:moveTo>
                <a:lnTo>
                  <a:pt x="1397272" y="0"/>
                </a:lnTo>
                <a:lnTo>
                  <a:pt x="1397272" y="1397272"/>
                </a:lnTo>
                <a:lnTo>
                  <a:pt x="0" y="13972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190900" y="4913931"/>
            <a:ext cx="3676308" cy="6623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5291"/>
              </a:lnSpc>
              <a:spcBef>
                <a:spcPct val="0"/>
              </a:spcBef>
            </a:pPr>
            <a:r>
              <a:rPr lang="en-US" sz="4199">
                <a:solidFill>
                  <a:srgbClr val="165596"/>
                </a:solidFill>
                <a:latin typeface="Vollkorn Bold"/>
              </a:rPr>
              <a:t>Cele komisji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13537" y="6640570"/>
            <a:ext cx="3676308" cy="17617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488"/>
              </a:lnSpc>
            </a:pPr>
            <a:r>
              <a:rPr lang="en-US" sz="3400">
                <a:solidFill>
                  <a:srgbClr val="165596"/>
                </a:solidFill>
                <a:latin typeface="Overpass Light"/>
              </a:rPr>
              <a:t>Integracja środowiska położnych</a:t>
            </a:r>
          </a:p>
        </p:txBody>
      </p:sp>
      <p:sp>
        <p:nvSpPr>
          <p:cNvPr name="AutoShape 6" id="6"/>
          <p:cNvSpPr/>
          <p:nvPr/>
        </p:nvSpPr>
        <p:spPr>
          <a:xfrm rot="0">
            <a:off x="0" y="0"/>
            <a:ext cx="10287000" cy="4610100"/>
          </a:xfrm>
          <a:prstGeom prst="rect">
            <a:avLst/>
          </a:prstGeom>
          <a:solidFill>
            <a:srgbClr val="165596"/>
          </a:solidFill>
        </p:spPr>
      </p:sp>
      <p:sp>
        <p:nvSpPr>
          <p:cNvPr name="TextBox 7" id="7"/>
          <p:cNvSpPr txBox="true"/>
          <p:nvPr/>
        </p:nvSpPr>
        <p:spPr>
          <a:xfrm rot="0">
            <a:off x="1028700" y="1836032"/>
            <a:ext cx="8229600" cy="8001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000"/>
              </a:lnSpc>
              <a:spcBef>
                <a:spcPct val="0"/>
              </a:spcBef>
            </a:pPr>
            <a:r>
              <a:rPr lang="en-US" sz="6000" spc="-60">
                <a:solidFill>
                  <a:srgbClr val="FFFFFF"/>
                </a:solidFill>
                <a:latin typeface="Vollkorn Bold"/>
              </a:rPr>
              <a:t>Komisja ds. Położnych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4936777">
            <a:off x="5373025" y="5584515"/>
            <a:ext cx="1018336" cy="1205131"/>
          </a:xfrm>
          <a:custGeom>
            <a:avLst/>
            <a:gdLst/>
            <a:ahLst/>
            <a:cxnLst/>
            <a:rect r="r" b="b" t="t" l="l"/>
            <a:pathLst>
              <a:path h="1205131" w="1018336">
                <a:moveTo>
                  <a:pt x="0" y="0"/>
                </a:moveTo>
                <a:lnTo>
                  <a:pt x="1018336" y="0"/>
                </a:lnTo>
                <a:lnTo>
                  <a:pt x="1018336" y="1205132"/>
                </a:lnTo>
                <a:lnTo>
                  <a:pt x="0" y="12051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5591271" y="5740175"/>
            <a:ext cx="3667029" cy="3978761"/>
            <a:chOff x="0" y="0"/>
            <a:chExt cx="4889372" cy="5305015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64092"/>
              <a:ext cx="4889372" cy="8735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291"/>
                </a:lnSpc>
                <a:spcBef>
                  <a:spcPct val="0"/>
                </a:spcBef>
              </a:pP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241802"/>
              <a:ext cx="4889372" cy="23077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488"/>
                </a:lnSpc>
              </a:pPr>
              <a:r>
                <a:rPr lang="en-US" sz="3400">
                  <a:solidFill>
                    <a:srgbClr val="165596"/>
                  </a:solidFill>
                  <a:latin typeface="Overpass Light"/>
                </a:rPr>
                <a:t>Motywowanie do doskonalenia zawodowego </a:t>
              </a: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8865713">
            <a:off x="672685" y="9472146"/>
            <a:ext cx="1306874" cy="1306874"/>
          </a:xfrm>
          <a:custGeom>
            <a:avLst/>
            <a:gdLst/>
            <a:ahLst/>
            <a:cxnLst/>
            <a:rect r="r" b="b" t="t" l="l"/>
            <a:pathLst>
              <a:path h="1306874" w="1306874">
                <a:moveTo>
                  <a:pt x="0" y="0"/>
                </a:moveTo>
                <a:lnTo>
                  <a:pt x="1306875" y="0"/>
                </a:lnTo>
                <a:lnTo>
                  <a:pt x="1306875" y="1306874"/>
                </a:lnTo>
                <a:lnTo>
                  <a:pt x="0" y="13068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013537" y="9900136"/>
            <a:ext cx="3676308" cy="2844308"/>
            <a:chOff x="0" y="0"/>
            <a:chExt cx="4901744" cy="3792411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64092"/>
              <a:ext cx="4901744" cy="8735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291"/>
                </a:lnSpc>
                <a:spcBef>
                  <a:spcPct val="0"/>
                </a:spcBef>
              </a:pP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1241802"/>
              <a:ext cx="4901744" cy="45608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7"/>
                </a:lnSpc>
              </a:pPr>
              <a:r>
                <a:rPr lang="en-US" sz="3399">
                  <a:solidFill>
                    <a:srgbClr val="165596"/>
                  </a:solidFill>
                  <a:latin typeface="Overpass Light"/>
                </a:rPr>
                <a:t>Inicjowanie działań zmierzających do realizacji opieki położniczo -    </a:t>
              </a:r>
            </a:p>
            <a:p>
              <a:pPr marL="0" indent="0" lvl="0">
                <a:lnSpc>
                  <a:spcPts val="4488"/>
                </a:lnSpc>
              </a:pPr>
              <a:r>
                <a:rPr lang="en-US" sz="3400">
                  <a:solidFill>
                    <a:srgbClr val="165596"/>
                  </a:solidFill>
                  <a:latin typeface="Overpass Light"/>
                </a:rPr>
                <a:t>ginekologicznej na wysokim poziomie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5591271" y="9880862"/>
            <a:ext cx="3667029" cy="3409155"/>
            <a:chOff x="0" y="0"/>
            <a:chExt cx="4889372" cy="4545540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64092"/>
              <a:ext cx="4889372" cy="8735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291"/>
                </a:lnSpc>
                <a:spcBef>
                  <a:spcPct val="0"/>
                </a:spcBef>
              </a:pP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1241802"/>
              <a:ext cx="4889372" cy="45608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487"/>
                </a:lnSpc>
              </a:pPr>
              <a:r>
                <a:rPr lang="en-US" sz="3399">
                  <a:solidFill>
                    <a:srgbClr val="165596"/>
                  </a:solidFill>
                  <a:latin typeface="Overpass Light"/>
                </a:rPr>
                <a:t>Uczestniczenie w opiniowaniu aktów prawnych </a:t>
              </a:r>
              <a:r>
                <a:rPr lang="en-US" sz="3399">
                  <a:solidFill>
                    <a:srgbClr val="165596"/>
                  </a:solidFill>
                  <a:latin typeface="Overpass Light"/>
                </a:rPr>
                <a:t>dotyczących opieki położniczo-ginekologicznej</a:t>
              </a:r>
            </a:p>
          </p:txBody>
        </p:sp>
      </p:grpSp>
      <p:sp>
        <p:nvSpPr>
          <p:cNvPr name="AutoShape 19" id="19"/>
          <p:cNvSpPr/>
          <p:nvPr/>
        </p:nvSpPr>
        <p:spPr>
          <a:xfrm rot="0">
            <a:off x="0" y="17068321"/>
            <a:ext cx="10287000" cy="1219679"/>
          </a:xfrm>
          <a:prstGeom prst="rect">
            <a:avLst/>
          </a:prstGeom>
          <a:solidFill>
            <a:srgbClr val="165596">
              <a:alpha val="2745"/>
            </a:srgbClr>
          </a:solidFill>
        </p:spPr>
      </p:sp>
      <p:sp>
        <p:nvSpPr>
          <p:cNvPr name="Freeform 20" id="20"/>
          <p:cNvSpPr/>
          <p:nvPr/>
        </p:nvSpPr>
        <p:spPr>
          <a:xfrm flipH="false" flipV="false" rot="5400000">
            <a:off x="9274716" y="17480397"/>
            <a:ext cx="634410" cy="395528"/>
          </a:xfrm>
          <a:custGeom>
            <a:avLst/>
            <a:gdLst/>
            <a:ahLst/>
            <a:cxnLst/>
            <a:rect r="r" b="b" t="t" l="l"/>
            <a:pathLst>
              <a:path h="395528" w="634410">
                <a:moveTo>
                  <a:pt x="0" y="0"/>
                </a:moveTo>
                <a:lnTo>
                  <a:pt x="634411" y="0"/>
                </a:lnTo>
                <a:lnTo>
                  <a:pt x="634411" y="395527"/>
                </a:lnTo>
                <a:lnTo>
                  <a:pt x="0" y="3955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48062" t="-103799" r="-49267" b="-11271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352550" y="2474208"/>
            <a:ext cx="8229600" cy="708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112"/>
              </a:lnSpc>
              <a:spcBef>
                <a:spcPct val="0"/>
              </a:spcBef>
            </a:pPr>
            <a:r>
              <a:rPr lang="en-US" sz="3600">
                <a:solidFill>
                  <a:srgbClr val="FFFCFC"/>
                </a:solidFill>
                <a:latin typeface="Overpass Light"/>
              </a:rPr>
              <a:t>Przewodnicząca: Agnieszka Szymczak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10287000" cy="4610100"/>
          </a:xfrm>
          <a:prstGeom prst="rect">
            <a:avLst/>
          </a:prstGeom>
          <a:solidFill>
            <a:srgbClr val="165596"/>
          </a:solidFill>
        </p:spPr>
      </p:sp>
      <p:sp>
        <p:nvSpPr>
          <p:cNvPr name="AutoShape 3" id="3"/>
          <p:cNvSpPr/>
          <p:nvPr/>
        </p:nvSpPr>
        <p:spPr>
          <a:xfrm rot="0">
            <a:off x="0" y="17068321"/>
            <a:ext cx="10287000" cy="1219679"/>
          </a:xfrm>
          <a:prstGeom prst="rect">
            <a:avLst/>
          </a:prstGeom>
          <a:solidFill>
            <a:srgbClr val="165596">
              <a:alpha val="2745"/>
            </a:srgbClr>
          </a:solidFill>
        </p:spPr>
      </p:sp>
      <p:sp>
        <p:nvSpPr>
          <p:cNvPr name="Freeform 4" id="4"/>
          <p:cNvSpPr/>
          <p:nvPr/>
        </p:nvSpPr>
        <p:spPr>
          <a:xfrm flipH="false" flipV="false" rot="5400000">
            <a:off x="9274716" y="17480397"/>
            <a:ext cx="634410" cy="395528"/>
          </a:xfrm>
          <a:custGeom>
            <a:avLst/>
            <a:gdLst/>
            <a:ahLst/>
            <a:cxnLst/>
            <a:rect r="r" b="b" t="t" l="l"/>
            <a:pathLst>
              <a:path h="395528" w="634410">
                <a:moveTo>
                  <a:pt x="0" y="0"/>
                </a:moveTo>
                <a:lnTo>
                  <a:pt x="634411" y="0"/>
                </a:lnTo>
                <a:lnTo>
                  <a:pt x="634411" y="395527"/>
                </a:lnTo>
                <a:lnTo>
                  <a:pt x="0" y="3955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8062" t="-103799" r="-49267" b="-11271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123061">
            <a:off x="6849772" y="6543070"/>
            <a:ext cx="2500442" cy="2500442"/>
          </a:xfrm>
          <a:custGeom>
            <a:avLst/>
            <a:gdLst/>
            <a:ahLst/>
            <a:cxnLst/>
            <a:rect r="r" b="b" t="t" l="l"/>
            <a:pathLst>
              <a:path h="2500442" w="2500442">
                <a:moveTo>
                  <a:pt x="2500442" y="0"/>
                </a:moveTo>
                <a:lnTo>
                  <a:pt x="0" y="0"/>
                </a:lnTo>
                <a:lnTo>
                  <a:pt x="0" y="2500442"/>
                </a:lnTo>
                <a:lnTo>
                  <a:pt x="2500442" y="2500442"/>
                </a:lnTo>
                <a:lnTo>
                  <a:pt x="2500442" y="0"/>
                </a:lnTo>
                <a:close/>
              </a:path>
            </a:pathLst>
          </a:custGeom>
          <a:blipFill>
            <a:blip r:embed="rId4">
              <a:alphaModFix amt="7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78693" y="11722405"/>
            <a:ext cx="2129894" cy="2520584"/>
          </a:xfrm>
          <a:custGeom>
            <a:avLst/>
            <a:gdLst/>
            <a:ahLst/>
            <a:cxnLst/>
            <a:rect r="r" b="b" t="t" l="l"/>
            <a:pathLst>
              <a:path h="2520584" w="2129894">
                <a:moveTo>
                  <a:pt x="0" y="0"/>
                </a:moveTo>
                <a:lnTo>
                  <a:pt x="2129893" y="0"/>
                </a:lnTo>
                <a:lnTo>
                  <a:pt x="2129893" y="2520584"/>
                </a:lnTo>
                <a:lnTo>
                  <a:pt x="0" y="25205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7" id="7"/>
          <p:cNvSpPr/>
          <p:nvPr/>
        </p:nvSpPr>
        <p:spPr>
          <a:xfrm rot="-5400000">
            <a:off x="5116004" y="11213079"/>
            <a:ext cx="54991" cy="8229600"/>
          </a:xfrm>
          <a:prstGeom prst="rect">
            <a:avLst/>
          </a:prstGeom>
          <a:solidFill>
            <a:srgbClr val="165596">
              <a:alpha val="9804"/>
            </a:srgbClr>
          </a:solidFill>
        </p:spPr>
      </p:sp>
      <p:sp>
        <p:nvSpPr>
          <p:cNvPr name="AutoShape 8" id="8"/>
          <p:cNvSpPr/>
          <p:nvPr/>
        </p:nvSpPr>
        <p:spPr>
          <a:xfrm rot="-5400000">
            <a:off x="5116004" y="6231373"/>
            <a:ext cx="54991" cy="8229600"/>
          </a:xfrm>
          <a:prstGeom prst="rect">
            <a:avLst/>
          </a:prstGeom>
          <a:solidFill>
            <a:srgbClr val="165596">
              <a:alpha val="9804"/>
            </a:srgbClr>
          </a:solidFill>
        </p:spPr>
      </p:sp>
      <p:sp>
        <p:nvSpPr>
          <p:cNvPr name="Freeform 9" id="9"/>
          <p:cNvSpPr/>
          <p:nvPr/>
        </p:nvSpPr>
        <p:spPr>
          <a:xfrm flipH="false" flipV="false" rot="0">
            <a:off x="6514889" y="6499127"/>
            <a:ext cx="2057400" cy="2057400"/>
          </a:xfrm>
          <a:custGeom>
            <a:avLst/>
            <a:gdLst/>
            <a:ahLst/>
            <a:cxnLst/>
            <a:rect r="r" b="b" t="t" l="l"/>
            <a:pathLst>
              <a:path h="2057400" w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25958" y="11533104"/>
            <a:ext cx="2269981" cy="2054332"/>
          </a:xfrm>
          <a:custGeom>
            <a:avLst/>
            <a:gdLst/>
            <a:ahLst/>
            <a:cxnLst/>
            <a:rect r="r" b="b" t="t" l="l"/>
            <a:pathLst>
              <a:path h="2054332" w="2269981">
                <a:moveTo>
                  <a:pt x="0" y="0"/>
                </a:moveTo>
                <a:lnTo>
                  <a:pt x="2269981" y="0"/>
                </a:lnTo>
                <a:lnTo>
                  <a:pt x="2269981" y="2054332"/>
                </a:lnTo>
                <a:lnTo>
                  <a:pt x="0" y="20543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710956" y="1581150"/>
            <a:ext cx="6865089" cy="156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spc="-60">
                <a:solidFill>
                  <a:srgbClr val="FFFFFF"/>
                </a:solidFill>
                <a:latin typeface="Vollkorn Bold"/>
              </a:rPr>
              <a:t>Komisja Prawa </a:t>
            </a:r>
          </a:p>
          <a:p>
            <a:pPr algn="ctr" marL="0" indent="0" lvl="0">
              <a:lnSpc>
                <a:spcPts val="6000"/>
              </a:lnSpc>
              <a:spcBef>
                <a:spcPct val="0"/>
              </a:spcBef>
            </a:pPr>
            <a:r>
              <a:rPr lang="en-US" sz="6000" spc="-60">
                <a:solidFill>
                  <a:srgbClr val="FFFFFF"/>
                </a:solidFill>
                <a:latin typeface="Vollkorn Bold"/>
              </a:rPr>
              <a:t>i Legislacji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028700" y="5212914"/>
            <a:ext cx="5052436" cy="5160755"/>
            <a:chOff x="0" y="0"/>
            <a:chExt cx="6736581" cy="6881006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-49552"/>
              <a:ext cx="6727002" cy="9542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829"/>
                </a:lnSpc>
                <a:spcBef>
                  <a:spcPct val="0"/>
                </a:spcBef>
              </a:pPr>
              <a:r>
                <a:rPr lang="en-US" sz="4484" spc="-44">
                  <a:solidFill>
                    <a:srgbClr val="165596"/>
                  </a:solidFill>
                  <a:latin typeface="Vollkorn Bold"/>
                </a:rPr>
                <a:t>Cele komisji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9580" y="1436891"/>
              <a:ext cx="6727002" cy="50607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969"/>
                </a:lnSpc>
              </a:pPr>
              <a:r>
                <a:rPr lang="en-US" sz="3499">
                  <a:solidFill>
                    <a:srgbClr val="165596"/>
                  </a:solidFill>
                  <a:latin typeface="Overpass Light Bold"/>
                </a:rPr>
                <a:t>Opiniowanie aktów prawnych rozporządzeń </a:t>
              </a:r>
            </a:p>
            <a:p>
              <a:pPr>
                <a:lnSpc>
                  <a:spcPts val="4970"/>
                </a:lnSpc>
              </a:pPr>
              <a:r>
                <a:rPr lang="en-US" sz="3500">
                  <a:solidFill>
                    <a:srgbClr val="165596"/>
                  </a:solidFill>
                  <a:latin typeface="Overpass Light Bold"/>
                </a:rPr>
                <a:t>i do konsultacji społecznej z Naczelnej Rady Pielęgniarek </a:t>
              </a:r>
            </a:p>
            <a:p>
              <a:pPr marL="0" indent="0" lvl="0">
                <a:lnSpc>
                  <a:spcPts val="4970"/>
                </a:lnSpc>
              </a:pPr>
              <a:r>
                <a:rPr lang="en-US" sz="3500">
                  <a:solidFill>
                    <a:srgbClr val="165596"/>
                  </a:solidFill>
                  <a:latin typeface="Overpass Light Bold"/>
                </a:rPr>
                <a:t>i Położnych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3832221" y="10869540"/>
            <a:ext cx="5052436" cy="3335276"/>
            <a:chOff x="0" y="0"/>
            <a:chExt cx="6736581" cy="4447035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-49552"/>
              <a:ext cx="6727002" cy="9542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marL="0" indent="0" lvl="0">
                <a:lnSpc>
                  <a:spcPts val="5829"/>
                </a:lnSpc>
                <a:spcBef>
                  <a:spcPct val="0"/>
                </a:spcBef>
              </a:pP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9580" y="1058105"/>
              <a:ext cx="6727002" cy="33843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970"/>
                </a:lnSpc>
              </a:pPr>
              <a:r>
                <a:rPr lang="en-US" sz="3500">
                  <a:solidFill>
                    <a:srgbClr val="165596"/>
                  </a:solidFill>
                  <a:latin typeface="Overpass Light Bold"/>
                </a:rPr>
                <a:t>Opiniowanie aktów prawnych innych podmiotów związanych z ochroną zdrowia</a:t>
              </a: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2093647" y="3025566"/>
            <a:ext cx="8229600" cy="708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112"/>
              </a:lnSpc>
              <a:spcBef>
                <a:spcPct val="0"/>
              </a:spcBef>
            </a:pPr>
            <a:r>
              <a:rPr lang="en-US" sz="3600">
                <a:solidFill>
                  <a:srgbClr val="FFFCFC"/>
                </a:solidFill>
                <a:latin typeface="Overpass Light"/>
              </a:rPr>
              <a:t>Przewodniczący: Mariusz Gnat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6301149"/>
            <a:ext cx="8229600" cy="10119943"/>
          </a:xfrm>
          <a:prstGeom prst="rect">
            <a:avLst/>
          </a:prstGeom>
          <a:solidFill>
            <a:srgbClr val="BBE2E8">
              <a:alpha val="60784"/>
            </a:srgbClr>
          </a:solidFill>
        </p:spPr>
      </p:sp>
      <p:sp>
        <p:nvSpPr>
          <p:cNvPr name="TextBox 3" id="3"/>
          <p:cNvSpPr txBox="true"/>
          <p:nvPr/>
        </p:nvSpPr>
        <p:spPr>
          <a:xfrm rot="0">
            <a:off x="1028700" y="2266852"/>
            <a:ext cx="8229600" cy="2840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559"/>
              </a:lnSpc>
              <a:spcBef>
                <a:spcPct val="0"/>
              </a:spcBef>
            </a:pPr>
            <a:r>
              <a:rPr lang="en-US" sz="6000">
                <a:solidFill>
                  <a:srgbClr val="165596"/>
                </a:solidFill>
                <a:latin typeface="Vollkorn"/>
              </a:rPr>
              <a:t>Komisja ds. Etyki Zawodowej Pielęgniarki i Położnej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744253" y="10326040"/>
            <a:ext cx="6916674" cy="3791856"/>
            <a:chOff x="0" y="0"/>
            <a:chExt cx="9222232" cy="505580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58740"/>
              <a:ext cx="9222232" cy="10981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6759"/>
                </a:lnSpc>
                <a:spcBef>
                  <a:spcPct val="0"/>
                </a:spcBef>
              </a:pP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221377"/>
              <a:ext cx="9222232" cy="38514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3999">
                  <a:solidFill>
                    <a:srgbClr val="165596"/>
                  </a:solidFill>
                  <a:latin typeface="Overpass Light"/>
                </a:rPr>
                <a:t>Zwracanie uwagi na przestrzeganie praw pacjenta</a:t>
              </a:r>
            </a:p>
            <a:p>
              <a:pPr>
                <a:lnSpc>
                  <a:spcPts val="5679"/>
                </a:lnSpc>
              </a:pPr>
              <a:r>
                <a:rPr lang="en-US" sz="3999">
                  <a:solidFill>
                    <a:srgbClr val="165596"/>
                  </a:solidFill>
                  <a:latin typeface="Overpass Light"/>
                </a:rPr>
                <a:t>i dbanie </a:t>
              </a:r>
              <a:r>
                <a:rPr lang="en-US" sz="3999">
                  <a:solidFill>
                    <a:srgbClr val="165596"/>
                  </a:solidFill>
                  <a:latin typeface="Overpass Light"/>
                </a:rPr>
                <a:t>o godność zawodu</a:t>
              </a:r>
            </a:p>
            <a:p>
              <a:pPr algn="l" marL="0" indent="0" lvl="0">
                <a:lnSpc>
                  <a:spcPts val="567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744253" y="6844309"/>
            <a:ext cx="6916674" cy="3148735"/>
            <a:chOff x="0" y="0"/>
            <a:chExt cx="9222232" cy="4198313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46035"/>
              <a:ext cx="9222232" cy="1177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7280"/>
                </a:lnSpc>
                <a:spcBef>
                  <a:spcPct val="0"/>
                </a:spcBef>
              </a:pPr>
              <a:r>
                <a:rPr lang="en-US" sz="5600" spc="-56">
                  <a:solidFill>
                    <a:srgbClr val="165596"/>
                  </a:solidFill>
                  <a:latin typeface="Vollkorn"/>
                </a:rPr>
                <a:t>Cele komisji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1316381"/>
              <a:ext cx="9222232" cy="28989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3999">
                  <a:solidFill>
                    <a:srgbClr val="165596"/>
                  </a:solidFill>
                  <a:latin typeface="Overpass Light"/>
                </a:rPr>
                <a:t>Propagowanie zasad etyki zawodowej wśród pielęgniarek                            </a:t>
              </a:r>
            </a:p>
            <a:p>
              <a:pPr algn="l" marL="0" indent="0" lvl="0">
                <a:lnSpc>
                  <a:spcPts val="5679"/>
                </a:lnSpc>
                <a:spcBef>
                  <a:spcPct val="0"/>
                </a:spcBef>
              </a:pPr>
              <a:r>
                <a:rPr lang="en-US" sz="3999">
                  <a:solidFill>
                    <a:srgbClr val="165596"/>
                  </a:solidFill>
                  <a:latin typeface="Overpass Light"/>
                </a:rPr>
                <a:t>i położnych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1543905">
            <a:off x="982360" y="-3873291"/>
            <a:ext cx="8204100" cy="6399198"/>
          </a:xfrm>
          <a:custGeom>
            <a:avLst/>
            <a:gdLst/>
            <a:ahLst/>
            <a:cxnLst/>
            <a:rect r="r" b="b" t="t" l="l"/>
            <a:pathLst>
              <a:path h="6399198" w="8204100">
                <a:moveTo>
                  <a:pt x="0" y="0"/>
                </a:moveTo>
                <a:lnTo>
                  <a:pt x="8204100" y="0"/>
                </a:lnTo>
                <a:lnTo>
                  <a:pt x="8204100" y="6399198"/>
                </a:lnTo>
                <a:lnTo>
                  <a:pt x="0" y="63991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1" id="11"/>
          <p:cNvSpPr/>
          <p:nvPr/>
        </p:nvSpPr>
        <p:spPr>
          <a:xfrm rot="-5400000">
            <a:off x="5174919" y="7650913"/>
            <a:ext cx="55343" cy="6916674"/>
          </a:xfrm>
          <a:prstGeom prst="rect">
            <a:avLst/>
          </a:prstGeom>
          <a:solidFill>
            <a:srgbClr val="FFFCFC"/>
          </a:solidFill>
        </p:spPr>
      </p:sp>
      <p:sp>
        <p:nvSpPr>
          <p:cNvPr name="AutoShape 12" id="12"/>
          <p:cNvSpPr/>
          <p:nvPr/>
        </p:nvSpPr>
        <p:spPr>
          <a:xfrm rot="0">
            <a:off x="0" y="17068321"/>
            <a:ext cx="10287000" cy="1219679"/>
          </a:xfrm>
          <a:prstGeom prst="rect">
            <a:avLst/>
          </a:prstGeom>
          <a:solidFill>
            <a:srgbClr val="165596">
              <a:alpha val="2745"/>
            </a:srgbClr>
          </a:solidFill>
        </p:spPr>
      </p:sp>
      <p:sp>
        <p:nvSpPr>
          <p:cNvPr name="Freeform 13" id="13"/>
          <p:cNvSpPr/>
          <p:nvPr/>
        </p:nvSpPr>
        <p:spPr>
          <a:xfrm flipH="false" flipV="false" rot="5400000">
            <a:off x="9274716" y="17480397"/>
            <a:ext cx="634410" cy="395528"/>
          </a:xfrm>
          <a:custGeom>
            <a:avLst/>
            <a:gdLst/>
            <a:ahLst/>
            <a:cxnLst/>
            <a:rect r="r" b="b" t="t" l="l"/>
            <a:pathLst>
              <a:path h="395528" w="634410">
                <a:moveTo>
                  <a:pt x="0" y="0"/>
                </a:moveTo>
                <a:lnTo>
                  <a:pt x="634411" y="0"/>
                </a:lnTo>
                <a:lnTo>
                  <a:pt x="634411" y="395527"/>
                </a:lnTo>
                <a:lnTo>
                  <a:pt x="0" y="3955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8062" t="-103799" r="-49267" b="-11271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164558" y="5259136"/>
            <a:ext cx="8229600" cy="708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112"/>
              </a:lnSpc>
              <a:spcBef>
                <a:spcPct val="0"/>
              </a:spcBef>
            </a:pPr>
            <a:r>
              <a:rPr lang="en-US" sz="3600">
                <a:solidFill>
                  <a:srgbClr val="165596"/>
                </a:solidFill>
                <a:latin typeface="Overpass Light"/>
              </a:rPr>
              <a:t>Przewodnicząca: Hanna Kowalska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10613207">
            <a:off x="2394589" y="5027890"/>
            <a:ext cx="7344861" cy="5031230"/>
          </a:xfrm>
          <a:custGeom>
            <a:avLst/>
            <a:gdLst/>
            <a:ahLst/>
            <a:cxnLst/>
            <a:rect r="r" b="b" t="t" l="l"/>
            <a:pathLst>
              <a:path h="5031230" w="7344861">
                <a:moveTo>
                  <a:pt x="7344861" y="0"/>
                </a:moveTo>
                <a:lnTo>
                  <a:pt x="0" y="0"/>
                </a:lnTo>
                <a:lnTo>
                  <a:pt x="0" y="5031230"/>
                </a:lnTo>
                <a:lnTo>
                  <a:pt x="7344861" y="5031230"/>
                </a:lnTo>
                <a:lnTo>
                  <a:pt x="734486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0" y="7099631"/>
            <a:ext cx="10287000" cy="9968691"/>
          </a:xfrm>
          <a:prstGeom prst="rect">
            <a:avLst/>
          </a:prstGeom>
          <a:solidFill>
            <a:srgbClr val="BBE2E8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1028700" y="7543505"/>
            <a:ext cx="8229600" cy="3023767"/>
            <a:chOff x="0" y="0"/>
            <a:chExt cx="10972800" cy="4031690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54339"/>
              <a:ext cx="10972800" cy="10159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6239"/>
                </a:lnSpc>
                <a:spcBef>
                  <a:spcPct val="0"/>
                </a:spcBef>
              </a:pPr>
              <a:r>
                <a:rPr lang="en-US" sz="4799" spc="-47">
                  <a:solidFill>
                    <a:srgbClr val="165596"/>
                  </a:solidFill>
                  <a:latin typeface="Vollkorn Bold"/>
                </a:rPr>
                <a:t>Cele komisji: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144073"/>
              <a:ext cx="10972800" cy="28989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3999">
                  <a:solidFill>
                    <a:srgbClr val="165596"/>
                  </a:solidFill>
                  <a:latin typeface="Overpass Light"/>
                </a:rPr>
                <a:t>Finansowe wspieranie pielęgniarek </a:t>
              </a:r>
            </a:p>
            <a:p>
              <a:pPr algn="l" marL="0" indent="0" lvl="0">
                <a:lnSpc>
                  <a:spcPts val="5679"/>
                </a:lnSpc>
                <a:spcBef>
                  <a:spcPct val="0"/>
                </a:spcBef>
              </a:pPr>
              <a:r>
                <a:rPr lang="en-US" sz="3999">
                  <a:solidFill>
                    <a:srgbClr val="165596"/>
                  </a:solidFill>
                  <a:latin typeface="Overpass Light"/>
                </a:rPr>
                <a:t>i położnych zgodnie z zapisami </a:t>
              </a:r>
              <a:r>
                <a:rPr lang="en-US" sz="3999">
                  <a:solidFill>
                    <a:srgbClr val="165596"/>
                  </a:solidFill>
                  <a:latin typeface="Overpass Light"/>
                </a:rPr>
                <a:t>Regulaminu Komisji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1542328"/>
            <a:ext cx="8229600" cy="156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000"/>
              </a:lnSpc>
            </a:pPr>
            <a:r>
              <a:rPr lang="en-US" sz="6000">
                <a:solidFill>
                  <a:srgbClr val="165596"/>
                </a:solidFill>
                <a:latin typeface="Vollkorn"/>
              </a:rPr>
              <a:t>Komisja ds. Pomocy Socjalnej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3402960"/>
            <a:ext cx="8229600" cy="708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112"/>
              </a:lnSpc>
              <a:spcBef>
                <a:spcPct val="0"/>
              </a:spcBef>
            </a:pPr>
            <a:r>
              <a:rPr lang="en-US" sz="3600">
                <a:solidFill>
                  <a:srgbClr val="165596"/>
                </a:solidFill>
                <a:latin typeface="Overpass Light"/>
              </a:rPr>
              <a:t>Przewodnicząca: Anna Piasecka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11045208"/>
            <a:ext cx="8229600" cy="3199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879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4879"/>
              </a:lnSpc>
              <a:spcBef>
                <a:spcPct val="0"/>
              </a:spcBef>
            </a:pPr>
            <a:r>
              <a:rPr lang="en-US" sz="3999" u="none">
                <a:solidFill>
                  <a:srgbClr val="165596"/>
                </a:solidFill>
                <a:latin typeface="Overpass Light"/>
              </a:rPr>
              <a:t>Ustawiczna praca nad kształtem Regulaminu pomocy finansowej </a:t>
            </a:r>
          </a:p>
          <a:p>
            <a:pPr algn="l" marL="0" indent="0" lvl="0">
              <a:lnSpc>
                <a:spcPts val="4879"/>
              </a:lnSpc>
              <a:spcBef>
                <a:spcPct val="0"/>
              </a:spcBef>
            </a:pPr>
            <a:r>
              <a:rPr lang="en-US" sz="3999" u="none">
                <a:solidFill>
                  <a:srgbClr val="165596"/>
                </a:solidFill>
                <a:latin typeface="Overpass Light"/>
              </a:rPr>
              <a:t>z funduszu Komisji ds. Pomocy Socjalnej</a:t>
            </a:r>
          </a:p>
        </p:txBody>
      </p:sp>
      <p:sp>
        <p:nvSpPr>
          <p:cNvPr name="AutoShape 10" id="10"/>
          <p:cNvSpPr/>
          <p:nvPr/>
        </p:nvSpPr>
        <p:spPr>
          <a:xfrm rot="-5400000">
            <a:off x="5116086" y="6892042"/>
            <a:ext cx="54828" cy="8229600"/>
          </a:xfrm>
          <a:prstGeom prst="rect">
            <a:avLst/>
          </a:prstGeom>
          <a:solidFill>
            <a:srgbClr val="FFFCFC"/>
          </a:solidFill>
        </p:spPr>
      </p:sp>
      <p:sp>
        <p:nvSpPr>
          <p:cNvPr name="AutoShape 11" id="11"/>
          <p:cNvSpPr/>
          <p:nvPr/>
        </p:nvSpPr>
        <p:spPr>
          <a:xfrm rot="-5400000">
            <a:off x="5116086" y="10738102"/>
            <a:ext cx="54828" cy="8229600"/>
          </a:xfrm>
          <a:prstGeom prst="rect">
            <a:avLst/>
          </a:prstGeom>
          <a:solidFill>
            <a:srgbClr val="FFFCFC"/>
          </a:solidFill>
        </p:spPr>
      </p:sp>
      <p:sp>
        <p:nvSpPr>
          <p:cNvPr name="AutoShape 12" id="12"/>
          <p:cNvSpPr/>
          <p:nvPr/>
        </p:nvSpPr>
        <p:spPr>
          <a:xfrm rot="0">
            <a:off x="0" y="17068321"/>
            <a:ext cx="10287000" cy="1219679"/>
          </a:xfrm>
          <a:prstGeom prst="rect">
            <a:avLst/>
          </a:prstGeom>
          <a:solidFill>
            <a:srgbClr val="165596">
              <a:alpha val="2745"/>
            </a:srgbClr>
          </a:solidFill>
        </p:spPr>
      </p:sp>
      <p:sp>
        <p:nvSpPr>
          <p:cNvPr name="Freeform 13" id="13"/>
          <p:cNvSpPr/>
          <p:nvPr/>
        </p:nvSpPr>
        <p:spPr>
          <a:xfrm flipH="false" flipV="false" rot="5400000">
            <a:off x="9274716" y="17480397"/>
            <a:ext cx="634410" cy="395528"/>
          </a:xfrm>
          <a:custGeom>
            <a:avLst/>
            <a:gdLst/>
            <a:ahLst/>
            <a:cxnLst/>
            <a:rect r="r" b="b" t="t" l="l"/>
            <a:pathLst>
              <a:path h="395528" w="634410">
                <a:moveTo>
                  <a:pt x="0" y="0"/>
                </a:moveTo>
                <a:lnTo>
                  <a:pt x="634411" y="0"/>
                </a:lnTo>
                <a:lnTo>
                  <a:pt x="634411" y="395527"/>
                </a:lnTo>
                <a:lnTo>
                  <a:pt x="0" y="3955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8062" t="-103799" r="-49267" b="-11271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9660137">
            <a:off x="3124620" y="4695603"/>
            <a:ext cx="6312641" cy="4639791"/>
          </a:xfrm>
          <a:custGeom>
            <a:avLst/>
            <a:gdLst/>
            <a:ahLst/>
            <a:cxnLst/>
            <a:rect r="r" b="b" t="t" l="l"/>
            <a:pathLst>
              <a:path h="4639791" w="6312641">
                <a:moveTo>
                  <a:pt x="0" y="0"/>
                </a:moveTo>
                <a:lnTo>
                  <a:pt x="6312640" y="0"/>
                </a:lnTo>
                <a:lnTo>
                  <a:pt x="6312640" y="4639790"/>
                </a:lnTo>
                <a:lnTo>
                  <a:pt x="0" y="46397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262487" y="7099631"/>
            <a:ext cx="10287000" cy="9968691"/>
          </a:xfrm>
          <a:prstGeom prst="rect">
            <a:avLst/>
          </a:prstGeom>
          <a:solidFill>
            <a:srgbClr val="CCEDCA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1028700" y="7813537"/>
            <a:ext cx="8229600" cy="2176237"/>
            <a:chOff x="0" y="0"/>
            <a:chExt cx="10972800" cy="290164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50806"/>
              <a:ext cx="10972800" cy="10159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6239"/>
                </a:lnSpc>
                <a:spcBef>
                  <a:spcPct val="0"/>
                </a:spcBef>
              </a:pPr>
              <a:r>
                <a:rPr lang="en-US" sz="4799" spc="-47">
                  <a:solidFill>
                    <a:srgbClr val="165596"/>
                  </a:solidFill>
                  <a:latin typeface="Vollkorn Bold"/>
                </a:rPr>
                <a:t>Cele komisji: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179716"/>
              <a:ext cx="10972800" cy="17333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5112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165596"/>
                  </a:solidFill>
                  <a:latin typeface="Overpass Light"/>
                </a:rPr>
                <a:t>Podejmowanie działań na rzecz rozwoju pielęgniarstwa epidemiologicznego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1675431"/>
            <a:ext cx="9258300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000"/>
              </a:lnSpc>
              <a:spcBef>
                <a:spcPct val="0"/>
              </a:spcBef>
            </a:pPr>
            <a:r>
              <a:rPr lang="en-US" sz="6000">
                <a:solidFill>
                  <a:srgbClr val="165596"/>
                </a:solidFill>
                <a:latin typeface="Vollkorn"/>
              </a:rPr>
              <a:t>Komisja ds. Epidemiologii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2393063"/>
            <a:ext cx="9258300" cy="708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112"/>
              </a:lnSpc>
              <a:spcBef>
                <a:spcPct val="0"/>
              </a:spcBef>
            </a:pPr>
            <a:r>
              <a:rPr lang="en-US" sz="3600">
                <a:solidFill>
                  <a:srgbClr val="165596"/>
                </a:solidFill>
                <a:latin typeface="Overpass Light"/>
              </a:rPr>
              <a:t>Przewodnicząca: Bożena Urban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10579976"/>
            <a:ext cx="8229600" cy="38986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112"/>
              </a:lnSpc>
              <a:spcBef>
                <a:spcPct val="0"/>
              </a:spcBef>
            </a:pPr>
            <a:r>
              <a:rPr lang="en-US" sz="3600">
                <a:solidFill>
                  <a:srgbClr val="165596"/>
                </a:solidFill>
                <a:latin typeface="Overpass Light"/>
              </a:rPr>
              <a:t>Tworzenie rozwiązań w zakresie profilaktyki i zwalczania zakażeń </a:t>
            </a:r>
            <a:r>
              <a:rPr lang="en-US" sz="3600">
                <a:solidFill>
                  <a:srgbClr val="165596"/>
                </a:solidFill>
                <a:latin typeface="Overpass Light"/>
              </a:rPr>
              <a:t>szpitalnych oraz integracja i reprezentowanie interesów grupy zawodowej pielęgniarek epidemiologicznych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14392944"/>
            <a:ext cx="8229600" cy="22937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92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4392"/>
              </a:lnSpc>
              <a:spcBef>
                <a:spcPct val="0"/>
              </a:spcBef>
            </a:pPr>
            <a:r>
              <a:rPr lang="en-US" sz="3600" u="none">
                <a:solidFill>
                  <a:srgbClr val="165596"/>
                </a:solidFill>
                <a:latin typeface="Overpass Light"/>
              </a:rPr>
              <a:t>Uczestniczenie w opiniowaniu aktów prawnych dotyczących obszaru pielęgniarstwa epidemiologicznego</a:t>
            </a:r>
          </a:p>
        </p:txBody>
      </p:sp>
      <p:sp>
        <p:nvSpPr>
          <p:cNvPr name="AutoShape 11" id="11"/>
          <p:cNvSpPr/>
          <p:nvPr/>
        </p:nvSpPr>
        <p:spPr>
          <a:xfrm rot="-5400000">
            <a:off x="5116086" y="6293394"/>
            <a:ext cx="54828" cy="8229600"/>
          </a:xfrm>
          <a:prstGeom prst="rect">
            <a:avLst/>
          </a:prstGeom>
          <a:solidFill>
            <a:srgbClr val="FFFCFC"/>
          </a:solidFill>
        </p:spPr>
      </p:sp>
      <p:sp>
        <p:nvSpPr>
          <p:cNvPr name="AutoShape 12" id="12"/>
          <p:cNvSpPr/>
          <p:nvPr/>
        </p:nvSpPr>
        <p:spPr>
          <a:xfrm rot="-5400000">
            <a:off x="5116086" y="10663106"/>
            <a:ext cx="54828" cy="8229600"/>
          </a:xfrm>
          <a:prstGeom prst="rect">
            <a:avLst/>
          </a:prstGeom>
          <a:solidFill>
            <a:srgbClr val="FFFCFC"/>
          </a:solidFill>
        </p:spPr>
      </p:sp>
      <p:sp>
        <p:nvSpPr>
          <p:cNvPr name="AutoShape 13" id="13"/>
          <p:cNvSpPr/>
          <p:nvPr/>
        </p:nvSpPr>
        <p:spPr>
          <a:xfrm rot="0">
            <a:off x="0" y="17068321"/>
            <a:ext cx="10287000" cy="1219679"/>
          </a:xfrm>
          <a:prstGeom prst="rect">
            <a:avLst/>
          </a:prstGeom>
          <a:solidFill>
            <a:srgbClr val="165596">
              <a:alpha val="2745"/>
            </a:srgbClr>
          </a:solidFill>
        </p:spPr>
      </p:sp>
      <p:sp>
        <p:nvSpPr>
          <p:cNvPr name="Freeform 14" id="14"/>
          <p:cNvSpPr/>
          <p:nvPr/>
        </p:nvSpPr>
        <p:spPr>
          <a:xfrm flipH="false" flipV="false" rot="5400000">
            <a:off x="9274716" y="17480397"/>
            <a:ext cx="634410" cy="395528"/>
          </a:xfrm>
          <a:custGeom>
            <a:avLst/>
            <a:gdLst/>
            <a:ahLst/>
            <a:cxnLst/>
            <a:rect r="r" b="b" t="t" l="l"/>
            <a:pathLst>
              <a:path h="395528" w="634410">
                <a:moveTo>
                  <a:pt x="0" y="0"/>
                </a:moveTo>
                <a:lnTo>
                  <a:pt x="634411" y="0"/>
                </a:lnTo>
                <a:lnTo>
                  <a:pt x="634411" y="395527"/>
                </a:lnTo>
                <a:lnTo>
                  <a:pt x="0" y="3955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8062" t="-103799" r="-49267" b="-11271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DAFmY7QAf5E</dc:identifier>
  <dcterms:modified xsi:type="dcterms:W3CDTF">2011-08-01T06:04:30Z</dcterms:modified>
  <cp:revision>1</cp:revision>
  <dc:title>Komisje problemowe</dc:title>
</cp:coreProperties>
</file>